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charts/chart5.xml" ContentType="application/vnd.openxmlformats-officedocument.drawingml.chart+xml"/>
  <Override PartName="/ppt/charts/colors5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style5.xml" ContentType="application/vnd.ms-office.chartstyle+xml"/>
  <Override PartName="/ppt/charts/chart9.xml" ContentType="application/vnd.openxmlformats-officedocument.drawingml.chart+xml"/>
  <Override PartName="/ppt/charts/style8.xml" ContentType="application/vnd.ms-office.chart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olors8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8" r:id="rId2"/>
    <p:sldId id="485" r:id="rId3"/>
    <p:sldId id="668" r:id="rId4"/>
    <p:sldId id="669" r:id="rId5"/>
    <p:sldId id="657" r:id="rId6"/>
    <p:sldId id="624" r:id="rId7"/>
    <p:sldId id="625" r:id="rId8"/>
    <p:sldId id="661" r:id="rId9"/>
    <p:sldId id="658" r:id="rId10"/>
    <p:sldId id="664" r:id="rId11"/>
    <p:sldId id="662" r:id="rId12"/>
    <p:sldId id="663" r:id="rId13"/>
    <p:sldId id="626" r:id="rId14"/>
    <p:sldId id="627" r:id="rId15"/>
    <p:sldId id="622" r:id="rId16"/>
    <p:sldId id="655" r:id="rId17"/>
    <p:sldId id="660" r:id="rId18"/>
    <p:sldId id="656" r:id="rId19"/>
    <p:sldId id="643" r:id="rId20"/>
    <p:sldId id="665" r:id="rId21"/>
    <p:sldId id="666" r:id="rId22"/>
    <p:sldId id="644" r:id="rId23"/>
    <p:sldId id="605" r:id="rId24"/>
    <p:sldId id="597" r:id="rId25"/>
    <p:sldId id="579" r:id="rId26"/>
    <p:sldId id="667" r:id="rId27"/>
    <p:sldId id="628" r:id="rId28"/>
    <p:sldId id="584" r:id="rId29"/>
    <p:sldId id="585" r:id="rId30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5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ina\Documents\SHARE_130218\Taotlused\Uuringufond_2019\Ettekanne\Tulemused_w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400" b="1" i="0" baseline="0" dirty="0" smtClean="0">
                <a:effectLst/>
              </a:rPr>
              <a:t>Pole kunagi </a:t>
            </a:r>
            <a:r>
              <a:rPr lang="et-EE" sz="2400" b="1" i="0" baseline="0" dirty="0" smtClean="0">
                <a:effectLst/>
              </a:rPr>
              <a:t>internetti kasutanud</a:t>
            </a:r>
            <a:r>
              <a:rPr lang="et-EE" sz="2400" b="1" i="0" baseline="0" dirty="0" smtClean="0">
                <a:effectLst/>
              </a:rPr>
              <a:t>. </a:t>
            </a:r>
            <a:r>
              <a:rPr lang="et-EE" sz="2400" b="1" i="0" baseline="0" dirty="0" smtClean="0">
                <a:effectLst/>
              </a:rPr>
              <a:t> . </a:t>
            </a:r>
            <a:endParaRPr lang="et-EE" sz="2400" dirty="0" smtClean="0">
              <a:effectLst/>
            </a:endParaRPr>
          </a:p>
          <a:p>
            <a:pPr>
              <a:defRPr/>
            </a:pPr>
            <a:r>
              <a:rPr lang="et-EE" sz="1800" b="1" i="0" baseline="0" dirty="0" smtClean="0">
                <a:effectLst/>
              </a:rPr>
              <a:t>% kõikidest </a:t>
            </a:r>
            <a:r>
              <a:rPr lang="et-EE" sz="1800" b="1" i="0" baseline="0" dirty="0" smtClean="0">
                <a:effectLst/>
              </a:rPr>
              <a:t>vastajatest (2015</a:t>
            </a:r>
            <a:r>
              <a:rPr lang="et-EE" sz="1800" b="1" i="0" baseline="0" dirty="0" smtClean="0">
                <a:effectLst/>
              </a:rPr>
              <a:t>)</a:t>
            </a:r>
            <a:endParaRPr lang="et-EE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C6-4182-B481-CBF19092EDE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C6-4182-B481-CBF19092ED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Int_use_w6!$N$33:$N$51</c:f>
              <c:strCache>
                <c:ptCount val="19"/>
                <c:pt idx="0">
                  <c:v>Denmark</c:v>
                </c:pt>
                <c:pt idx="1">
                  <c:v>Sweden</c:v>
                </c:pt>
                <c:pt idx="2">
                  <c:v>Switzerland</c:v>
                </c:pt>
                <c:pt idx="3">
                  <c:v>Belgium</c:v>
                </c:pt>
                <c:pt idx="4">
                  <c:v>Germany</c:v>
                </c:pt>
                <c:pt idx="5">
                  <c:v>Luxembourg</c:v>
                </c:pt>
                <c:pt idx="6">
                  <c:v>France</c:v>
                </c:pt>
                <c:pt idx="7">
                  <c:v>Czech Republic</c:v>
                </c:pt>
                <c:pt idx="8">
                  <c:v>Avarage</c:v>
                </c:pt>
                <c:pt idx="9">
                  <c:v>Israel</c:v>
                </c:pt>
                <c:pt idx="10">
                  <c:v>Austria</c:v>
                </c:pt>
                <c:pt idx="11">
                  <c:v>Estonia</c:v>
                </c:pt>
                <c:pt idx="12">
                  <c:v>Greece</c:v>
                </c:pt>
                <c:pt idx="13">
                  <c:v>Slovenia</c:v>
                </c:pt>
                <c:pt idx="14">
                  <c:v>Spain</c:v>
                </c:pt>
                <c:pt idx="15">
                  <c:v>Italy</c:v>
                </c:pt>
                <c:pt idx="16">
                  <c:v>Croatia</c:v>
                </c:pt>
                <c:pt idx="17">
                  <c:v>Portugal</c:v>
                </c:pt>
                <c:pt idx="18">
                  <c:v>Poland</c:v>
                </c:pt>
              </c:strCache>
            </c:strRef>
          </c:cat>
          <c:val>
            <c:numRef>
              <c:f>Int_use_w6!$O$33:$O$51</c:f>
              <c:numCache>
                <c:formatCode>0</c:formatCode>
                <c:ptCount val="19"/>
                <c:pt idx="0">
                  <c:v>8.654876741693462</c:v>
                </c:pt>
                <c:pt idx="1">
                  <c:v>9.8743267504488337</c:v>
                </c:pt>
                <c:pt idx="2">
                  <c:v>17.464285714285715</c:v>
                </c:pt>
                <c:pt idx="3">
                  <c:v>22.126486300189558</c:v>
                </c:pt>
                <c:pt idx="4">
                  <c:v>22.598228480581422</c:v>
                </c:pt>
                <c:pt idx="5">
                  <c:v>27.10997442455243</c:v>
                </c:pt>
                <c:pt idx="6">
                  <c:v>28.440600356143474</c:v>
                </c:pt>
                <c:pt idx="7">
                  <c:v>31.972789115646258</c:v>
                </c:pt>
                <c:pt idx="8">
                  <c:v>33</c:v>
                </c:pt>
                <c:pt idx="9">
                  <c:v>33.169048792508626</c:v>
                </c:pt>
                <c:pt idx="10">
                  <c:v>35.731132075471699</c:v>
                </c:pt>
                <c:pt idx="11">
                  <c:v>37.744574884382779</c:v>
                </c:pt>
                <c:pt idx="12">
                  <c:v>39.548596990646601</c:v>
                </c:pt>
                <c:pt idx="13">
                  <c:v>44.030382150486588</c:v>
                </c:pt>
                <c:pt idx="14">
                  <c:v>46.401852511578198</c:v>
                </c:pt>
                <c:pt idx="15">
                  <c:v>48.423040604343718</c:v>
                </c:pt>
                <c:pt idx="16">
                  <c:v>48.954983922829584</c:v>
                </c:pt>
                <c:pt idx="17">
                  <c:v>50.388988629563137</c:v>
                </c:pt>
                <c:pt idx="18">
                  <c:v>61.784140969162998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C6-4182-B481-CBF19092ED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69928256"/>
        <c:axId val="669919936"/>
      </c:barChart>
      <c:catAx>
        <c:axId val="66992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69919936"/>
        <c:crosses val="autoZero"/>
        <c:auto val="1"/>
        <c:lblAlgn val="ctr"/>
        <c:lblOffset val="100"/>
        <c:noMultiLvlLbl val="0"/>
      </c:catAx>
      <c:valAx>
        <c:axId val="669919936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6992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200" b="1" i="0" baseline="0" dirty="0">
                <a:solidFill>
                  <a:schemeClr val="tx1"/>
                </a:solidFill>
                <a:effectLst/>
              </a:rPr>
              <a:t>Estonia:</a:t>
            </a:r>
            <a:r>
              <a:rPr lang="et-EE" sz="2200" b="0" i="0" baseline="0" dirty="0">
                <a:solidFill>
                  <a:schemeClr val="tx1"/>
                </a:solidFill>
                <a:effectLst/>
              </a:rPr>
              <a:t> </a:t>
            </a:r>
            <a:r>
              <a:rPr lang="et-EE" sz="2200" b="0" i="0" baseline="0" dirty="0" smtClean="0">
                <a:solidFill>
                  <a:schemeClr val="tx1"/>
                </a:solidFill>
                <a:effectLst/>
              </a:rPr>
              <a:t>sotsiaalne aktiivsus nendel, kes olid 2015 </a:t>
            </a:r>
            <a:r>
              <a:rPr lang="et-EE" sz="2200" b="0" i="0" baseline="0" dirty="0" smtClean="0">
                <a:solidFill>
                  <a:schemeClr val="accent1"/>
                </a:solidFill>
                <a:effectLst/>
              </a:rPr>
              <a:t>55-64</a:t>
            </a:r>
            <a:r>
              <a:rPr lang="et-EE" sz="2200" b="0" i="0" baseline="0" dirty="0" smtClean="0">
                <a:solidFill>
                  <a:schemeClr val="tx1"/>
                </a:solidFill>
                <a:effectLst/>
              </a:rPr>
              <a:t> , %</a:t>
            </a:r>
            <a:endParaRPr lang="et-EE" sz="22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6.471344178171004E-2"/>
          <c:y val="0.21204993275223274"/>
          <c:w val="0.90073145600950133"/>
          <c:h val="0.646291494598947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tegevused!$A$67</c:f>
              <c:strCache>
                <c:ptCount val="1"/>
                <c:pt idx="0">
                  <c:v>no_active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tegevused!$F$58:$I$58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tegevused!$F$67:$I$67</c:f>
              <c:numCache>
                <c:formatCode>0</c:formatCode>
                <c:ptCount val="4"/>
                <c:pt idx="0">
                  <c:v>24.901768172888016</c:v>
                </c:pt>
                <c:pt idx="1">
                  <c:v>26.694166175604007</c:v>
                </c:pt>
                <c:pt idx="2">
                  <c:v>29.462508294625081</c:v>
                </c:pt>
                <c:pt idx="3">
                  <c:v>33.581081081081081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E-42DB-9DE8-07FB258CAD08}"/>
            </c:ext>
          </c:extLst>
        </c:ser>
        <c:ser>
          <c:idx val="1"/>
          <c:order val="1"/>
          <c:tx>
            <c:strRef>
              <c:f>tegevused!$A$68</c:f>
              <c:strCache>
                <c:ptCount val="1"/>
                <c:pt idx="0">
                  <c:v>only_socially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tegevused!$F$58:$I$58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tegevused!$F$68:$I$68</c:f>
              <c:numCache>
                <c:formatCode>0</c:formatCode>
                <c:ptCount val="4"/>
                <c:pt idx="0">
                  <c:v>6.9253438113948915</c:v>
                </c:pt>
                <c:pt idx="1">
                  <c:v>6.7177371832645845</c:v>
                </c:pt>
                <c:pt idx="2">
                  <c:v>8.42733908427339</c:v>
                </c:pt>
                <c:pt idx="3">
                  <c:v>9.3243243243243246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E-42DB-9DE8-07FB258CAD08}"/>
            </c:ext>
          </c:extLst>
        </c:ser>
        <c:ser>
          <c:idx val="2"/>
          <c:order val="2"/>
          <c:tx>
            <c:strRef>
              <c:f>tegevused!$A$69</c:f>
              <c:strCache>
                <c:ptCount val="1"/>
                <c:pt idx="0">
                  <c:v>only_job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tegevused!$F$58:$I$58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tegevused!$F$69:$I$69</c:f>
              <c:numCache>
                <c:formatCode>0</c:formatCode>
                <c:ptCount val="4"/>
                <c:pt idx="0">
                  <c:v>36.542239685658153</c:v>
                </c:pt>
                <c:pt idx="1">
                  <c:v>37.595757218621095</c:v>
                </c:pt>
                <c:pt idx="2">
                  <c:v>30.988719309887195</c:v>
                </c:pt>
                <c:pt idx="3">
                  <c:v>26.554054054054053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1E-42DB-9DE8-07FB258CAD08}"/>
            </c:ext>
          </c:extLst>
        </c:ser>
        <c:ser>
          <c:idx val="3"/>
          <c:order val="3"/>
          <c:tx>
            <c:strRef>
              <c:f>tegevused!$A$70</c:f>
              <c:strCache>
                <c:ptCount val="1"/>
                <c:pt idx="0">
                  <c:v>socially&amp;job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tegevused!$F$58:$I$58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tegevused!$F$70:$I$70</c:f>
              <c:numCache>
                <c:formatCode>0</c:formatCode>
                <c:ptCount val="4"/>
                <c:pt idx="0">
                  <c:v>31.630648330058939</c:v>
                </c:pt>
                <c:pt idx="1">
                  <c:v>28.992339422510312</c:v>
                </c:pt>
                <c:pt idx="2">
                  <c:v>31.121433311214332</c:v>
                </c:pt>
                <c:pt idx="3">
                  <c:v>30.54054054054054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E-42DB-9DE8-07FB258C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3654623"/>
        <c:axId val="1833652127"/>
      </c:barChart>
      <c:catAx>
        <c:axId val="183365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833652127"/>
        <c:crosses val="autoZero"/>
        <c:auto val="1"/>
        <c:lblAlgn val="ctr"/>
        <c:lblOffset val="100"/>
        <c:noMultiLvlLbl val="0"/>
      </c:catAx>
      <c:valAx>
        <c:axId val="1833652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83365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34836219528973"/>
          <c:y val="0.92939677255415021"/>
          <c:w val="0.67330310555478368"/>
          <c:h val="7.0603227445849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t-EE" sz="2200" b="0" i="0" baseline="0" dirty="0" smtClean="0">
                <a:solidFill>
                  <a:schemeClr val="tx1"/>
                </a:solidFill>
                <a:effectLst/>
              </a:rPr>
              <a:t>Sotsiaalne aktiivsus nendel, kes olid 2017. aastal 57–66, %</a:t>
            </a:r>
            <a:endParaRPr lang="et-EE" sz="2200" dirty="0" smtClean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879221955836960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tegevused!$E$82</c:f>
              <c:strCache>
                <c:ptCount val="1"/>
                <c:pt idx="0">
                  <c:v>no_active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tegevused!$F$75:$I$75</c:f>
              <c:strCache>
                <c:ptCount val="4"/>
                <c:pt idx="0">
                  <c:v>Läti</c:v>
                </c:pt>
                <c:pt idx="1">
                  <c:v>Leedu</c:v>
                </c:pt>
                <c:pt idx="2">
                  <c:v>Soome</c:v>
                </c:pt>
                <c:pt idx="3">
                  <c:v>Eesti</c:v>
                </c:pt>
              </c:strCache>
            </c:strRef>
          </c:cat>
          <c:val>
            <c:numRef>
              <c:f>tegevused!$F$76:$I$76</c:f>
              <c:numCache>
                <c:formatCode>0</c:formatCode>
                <c:ptCount val="4"/>
                <c:pt idx="0">
                  <c:v>46.938775510204081</c:v>
                </c:pt>
                <c:pt idx="1">
                  <c:v>43.981481481481481</c:v>
                </c:pt>
                <c:pt idx="2">
                  <c:v>23.520923520923521</c:v>
                </c:pt>
                <c:pt idx="3">
                  <c:v>33.581081081081081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F-47A7-8A2B-3CF45FA81A1E}"/>
            </c:ext>
          </c:extLst>
        </c:ser>
        <c:ser>
          <c:idx val="1"/>
          <c:order val="1"/>
          <c:tx>
            <c:strRef>
              <c:f>tegevused!$E$83</c:f>
              <c:strCache>
                <c:ptCount val="1"/>
                <c:pt idx="0">
                  <c:v>only_socially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tegevused!$F$75:$I$75</c:f>
              <c:strCache>
                <c:ptCount val="4"/>
                <c:pt idx="0">
                  <c:v>Läti</c:v>
                </c:pt>
                <c:pt idx="1">
                  <c:v>Leedu</c:v>
                </c:pt>
                <c:pt idx="2">
                  <c:v>Soome</c:v>
                </c:pt>
                <c:pt idx="3">
                  <c:v>Eesti</c:v>
                </c:pt>
              </c:strCache>
            </c:strRef>
          </c:cat>
          <c:val>
            <c:numRef>
              <c:f>tegevused!$F$77:$I$77</c:f>
              <c:numCache>
                <c:formatCode>0</c:formatCode>
                <c:ptCount val="4"/>
                <c:pt idx="0">
                  <c:v>7.2356215213358075</c:v>
                </c:pt>
                <c:pt idx="1">
                  <c:v>8.0246913580246915</c:v>
                </c:pt>
                <c:pt idx="2">
                  <c:v>26.839826839826841</c:v>
                </c:pt>
                <c:pt idx="3">
                  <c:v>9.3243243243243246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F-47A7-8A2B-3CF45FA81A1E}"/>
            </c:ext>
          </c:extLst>
        </c:ser>
        <c:ser>
          <c:idx val="2"/>
          <c:order val="2"/>
          <c:tx>
            <c:strRef>
              <c:f>tegevused!$E$84</c:f>
              <c:strCache>
                <c:ptCount val="1"/>
                <c:pt idx="0">
                  <c:v>only_job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tegevused!$F$75:$I$75</c:f>
              <c:strCache>
                <c:ptCount val="4"/>
                <c:pt idx="0">
                  <c:v>Läti</c:v>
                </c:pt>
                <c:pt idx="1">
                  <c:v>Leedu</c:v>
                </c:pt>
                <c:pt idx="2">
                  <c:v>Soome</c:v>
                </c:pt>
                <c:pt idx="3">
                  <c:v>Eesti</c:v>
                </c:pt>
              </c:strCache>
            </c:strRef>
          </c:cat>
          <c:val>
            <c:numRef>
              <c:f>tegevused!$F$78:$I$78</c:f>
              <c:numCache>
                <c:formatCode>0</c:formatCode>
                <c:ptCount val="4"/>
                <c:pt idx="0">
                  <c:v>35.064935064935064</c:v>
                </c:pt>
                <c:pt idx="1">
                  <c:v>32.407407407407405</c:v>
                </c:pt>
                <c:pt idx="2">
                  <c:v>15.584415584415584</c:v>
                </c:pt>
                <c:pt idx="3">
                  <c:v>26.554054054054053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4F-47A7-8A2B-3CF45FA81A1E}"/>
            </c:ext>
          </c:extLst>
        </c:ser>
        <c:ser>
          <c:idx val="3"/>
          <c:order val="3"/>
          <c:tx>
            <c:strRef>
              <c:f>tegevused!$E$85</c:f>
              <c:strCache>
                <c:ptCount val="1"/>
                <c:pt idx="0">
                  <c:v>socially&amp;job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tegevused!$F$75:$I$75</c:f>
              <c:strCache>
                <c:ptCount val="4"/>
                <c:pt idx="0">
                  <c:v>Läti</c:v>
                </c:pt>
                <c:pt idx="1">
                  <c:v>Leedu</c:v>
                </c:pt>
                <c:pt idx="2">
                  <c:v>Soome</c:v>
                </c:pt>
                <c:pt idx="3">
                  <c:v>Eesti</c:v>
                </c:pt>
              </c:strCache>
            </c:strRef>
          </c:cat>
          <c:val>
            <c:numRef>
              <c:f>tegevused!$F$79:$I$79</c:f>
              <c:numCache>
                <c:formatCode>0</c:formatCode>
                <c:ptCount val="4"/>
                <c:pt idx="0">
                  <c:v>10.760667903525047</c:v>
                </c:pt>
                <c:pt idx="1">
                  <c:v>15.586419753086419</c:v>
                </c:pt>
                <c:pt idx="2">
                  <c:v>34.054834054834053</c:v>
                </c:pt>
                <c:pt idx="3">
                  <c:v>30.54054054054054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4F-47A7-8A2B-3CF45FA81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0018111"/>
        <c:axId val="1880018527"/>
      </c:barChart>
      <c:catAx>
        <c:axId val="188001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880018527"/>
        <c:crosses val="autoZero"/>
        <c:auto val="1"/>
        <c:lblAlgn val="ctr"/>
        <c:lblOffset val="100"/>
        <c:noMultiLvlLbl val="0"/>
      </c:catAx>
      <c:valAx>
        <c:axId val="1880018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88001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 smtClean="0">
                <a:solidFill>
                  <a:schemeClr val="tx1"/>
                </a:solidFill>
              </a:rPr>
              <a:t>Pole kunagi kasutanud. </a:t>
            </a:r>
            <a:endParaRPr lang="et-EE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t-EE" sz="1800" dirty="0" smtClean="0">
                <a:solidFill>
                  <a:schemeClr val="tx1"/>
                </a:solidFill>
              </a:rPr>
              <a:t>% kõikidest </a:t>
            </a:r>
            <a:r>
              <a:rPr lang="et-EE" sz="1800" dirty="0" smtClean="0">
                <a:solidFill>
                  <a:schemeClr val="tx1"/>
                </a:solidFill>
              </a:rPr>
              <a:t>vastajatest (</a:t>
            </a:r>
            <a:r>
              <a:rPr lang="et-EE" sz="1800" dirty="0">
                <a:solidFill>
                  <a:schemeClr val="tx1"/>
                </a:solidFill>
              </a:rPr>
              <a:t>2015)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C6-4182-B481-CBF19092EDE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C6-4182-B481-CBF19092ED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Int_use_w6!$N$33:$N$51</c:f>
              <c:strCache>
                <c:ptCount val="19"/>
                <c:pt idx="0">
                  <c:v>Denmark</c:v>
                </c:pt>
                <c:pt idx="1">
                  <c:v>Sweden</c:v>
                </c:pt>
                <c:pt idx="2">
                  <c:v>Switzerland</c:v>
                </c:pt>
                <c:pt idx="3">
                  <c:v>Belgium</c:v>
                </c:pt>
                <c:pt idx="4">
                  <c:v>Germany</c:v>
                </c:pt>
                <c:pt idx="5">
                  <c:v>Luxembourg</c:v>
                </c:pt>
                <c:pt idx="6">
                  <c:v>France</c:v>
                </c:pt>
                <c:pt idx="7">
                  <c:v>Czech Republic</c:v>
                </c:pt>
                <c:pt idx="8">
                  <c:v>Avarage</c:v>
                </c:pt>
                <c:pt idx="9">
                  <c:v>Israel</c:v>
                </c:pt>
                <c:pt idx="10">
                  <c:v>Austria</c:v>
                </c:pt>
                <c:pt idx="11">
                  <c:v>Estonia</c:v>
                </c:pt>
                <c:pt idx="12">
                  <c:v>Greece</c:v>
                </c:pt>
                <c:pt idx="13">
                  <c:v>Slovenia</c:v>
                </c:pt>
                <c:pt idx="14">
                  <c:v>Spain</c:v>
                </c:pt>
                <c:pt idx="15">
                  <c:v>Italy</c:v>
                </c:pt>
                <c:pt idx="16">
                  <c:v>Croatia</c:v>
                </c:pt>
                <c:pt idx="17">
                  <c:v>Portugal</c:v>
                </c:pt>
                <c:pt idx="18">
                  <c:v>Poland</c:v>
                </c:pt>
              </c:strCache>
            </c:strRef>
          </c:cat>
          <c:val>
            <c:numRef>
              <c:f>Int_use_w6!$O$33:$O$51</c:f>
              <c:numCache>
                <c:formatCode>0</c:formatCode>
                <c:ptCount val="19"/>
                <c:pt idx="0">
                  <c:v>8.654876741693462</c:v>
                </c:pt>
                <c:pt idx="1">
                  <c:v>9.8743267504488337</c:v>
                </c:pt>
                <c:pt idx="2">
                  <c:v>17.464285714285715</c:v>
                </c:pt>
                <c:pt idx="3">
                  <c:v>22.126486300189558</c:v>
                </c:pt>
                <c:pt idx="4">
                  <c:v>22.598228480581422</c:v>
                </c:pt>
                <c:pt idx="5">
                  <c:v>27.10997442455243</c:v>
                </c:pt>
                <c:pt idx="6">
                  <c:v>28.440600356143474</c:v>
                </c:pt>
                <c:pt idx="7">
                  <c:v>31.972789115646258</c:v>
                </c:pt>
                <c:pt idx="8">
                  <c:v>33</c:v>
                </c:pt>
                <c:pt idx="9">
                  <c:v>33.169048792508626</c:v>
                </c:pt>
                <c:pt idx="10">
                  <c:v>35.731132075471699</c:v>
                </c:pt>
                <c:pt idx="11">
                  <c:v>37.744574884382779</c:v>
                </c:pt>
                <c:pt idx="12">
                  <c:v>39.548596990646601</c:v>
                </c:pt>
                <c:pt idx="13">
                  <c:v>44.030382150486588</c:v>
                </c:pt>
                <c:pt idx="14">
                  <c:v>46.401852511578198</c:v>
                </c:pt>
                <c:pt idx="15">
                  <c:v>48.423040604343718</c:v>
                </c:pt>
                <c:pt idx="16">
                  <c:v>48.954983922829584</c:v>
                </c:pt>
                <c:pt idx="17">
                  <c:v>50.388988629563137</c:v>
                </c:pt>
                <c:pt idx="18">
                  <c:v>61.784140969162998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C6-4182-B481-CBF19092ED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69928256"/>
        <c:axId val="669919936"/>
      </c:barChart>
      <c:catAx>
        <c:axId val="66992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69919936"/>
        <c:crosses val="autoZero"/>
        <c:auto val="1"/>
        <c:lblAlgn val="ctr"/>
        <c:lblOffset val="100"/>
        <c:noMultiLvlLbl val="0"/>
      </c:catAx>
      <c:valAx>
        <c:axId val="669919936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6992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200" b="1" i="0" u="none" strike="noStrike" baseline="0" dirty="0" smtClean="0">
                <a:solidFill>
                  <a:schemeClr val="tx1"/>
                </a:solidFill>
                <a:effectLst/>
              </a:rPr>
              <a:t>Pole kunagi kasutanud. </a:t>
            </a:r>
            <a:endParaRPr lang="et-EE" sz="2200" b="1" i="0" u="none" strike="noStrike" baseline="0" dirty="0" smtClean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et-EE" sz="1800" b="1" i="0" baseline="0" dirty="0" smtClean="0">
                <a:solidFill>
                  <a:schemeClr val="tx1"/>
                </a:solidFill>
                <a:effectLst/>
              </a:rPr>
              <a:t>% </a:t>
            </a:r>
            <a:r>
              <a:rPr lang="et-EE" sz="1800" b="1" i="0" baseline="0" dirty="0" smtClean="0">
                <a:solidFill>
                  <a:schemeClr val="tx1"/>
                </a:solidFill>
                <a:effectLst/>
              </a:rPr>
              <a:t>vanuserühma 55-64 </a:t>
            </a:r>
            <a:r>
              <a:rPr lang="et-EE" sz="1800" b="1" i="0" baseline="0" dirty="0" smtClean="0">
                <a:solidFill>
                  <a:schemeClr val="tx1"/>
                </a:solidFill>
                <a:effectLst/>
              </a:rPr>
              <a:t>vastajatest (2015</a:t>
            </a:r>
            <a:r>
              <a:rPr lang="et-EE" sz="1800" b="1" i="0" baseline="0" dirty="0" smtClean="0">
                <a:solidFill>
                  <a:schemeClr val="tx1"/>
                </a:solidFill>
                <a:effectLst/>
              </a:rPr>
              <a:t>)</a:t>
            </a:r>
            <a:endParaRPr lang="et-EE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6432756716221284"/>
          <c:y val="2.57848359146805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Int_use_w6!$AP$34</c:f>
              <c:strCache>
                <c:ptCount val="1"/>
                <c:pt idx="0">
                  <c:v>Never used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CD-41D0-893E-B31F3AFF725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CD-41D0-893E-B31F3AFF72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Int_use_w6!$AO$35:$AO$53</c:f>
              <c:strCache>
                <c:ptCount val="19"/>
                <c:pt idx="0">
                  <c:v>Sweden</c:v>
                </c:pt>
                <c:pt idx="1">
                  <c:v>Denmark</c:v>
                </c:pt>
                <c:pt idx="2">
                  <c:v>Switzerland</c:v>
                </c:pt>
                <c:pt idx="3">
                  <c:v>Belgium</c:v>
                </c:pt>
                <c:pt idx="4">
                  <c:v>Germany</c:v>
                </c:pt>
                <c:pt idx="5">
                  <c:v>France</c:v>
                </c:pt>
                <c:pt idx="6">
                  <c:v>Luxembourg</c:v>
                </c:pt>
                <c:pt idx="7">
                  <c:v>Estonia</c:v>
                </c:pt>
                <c:pt idx="8">
                  <c:v>Israel</c:v>
                </c:pt>
                <c:pt idx="9">
                  <c:v>Czech Republic</c:v>
                </c:pt>
                <c:pt idx="10">
                  <c:v>Austria</c:v>
                </c:pt>
                <c:pt idx="11">
                  <c:v>Avarage</c:v>
                </c:pt>
                <c:pt idx="12">
                  <c:v>Spain</c:v>
                </c:pt>
                <c:pt idx="13">
                  <c:v>Greece</c:v>
                </c:pt>
                <c:pt idx="14">
                  <c:v>Slovenia</c:v>
                </c:pt>
                <c:pt idx="15">
                  <c:v>Italy</c:v>
                </c:pt>
                <c:pt idx="16">
                  <c:v>Portugal</c:v>
                </c:pt>
                <c:pt idx="17">
                  <c:v>Croatia</c:v>
                </c:pt>
                <c:pt idx="18">
                  <c:v>Poland</c:v>
                </c:pt>
              </c:strCache>
            </c:strRef>
          </c:cat>
          <c:val>
            <c:numRef>
              <c:f>Int_use_w6!$AP$35:$AP$53</c:f>
              <c:numCache>
                <c:formatCode>0</c:formatCode>
                <c:ptCount val="19"/>
                <c:pt idx="0">
                  <c:v>1.2958963282937366</c:v>
                </c:pt>
                <c:pt idx="1">
                  <c:v>1.3921113689095128</c:v>
                </c:pt>
                <c:pt idx="2">
                  <c:v>5.5837563451776653</c:v>
                </c:pt>
                <c:pt idx="3">
                  <c:v>6.5540194572452641</c:v>
                </c:pt>
                <c:pt idx="4">
                  <c:v>9.4839609483960956</c:v>
                </c:pt>
                <c:pt idx="5">
                  <c:v>10.987261146496815</c:v>
                </c:pt>
                <c:pt idx="6">
                  <c:v>14.024390243902438</c:v>
                </c:pt>
                <c:pt idx="7">
                  <c:v>15.918869084204056</c:v>
                </c:pt>
                <c:pt idx="8">
                  <c:v>16.161616161616163</c:v>
                </c:pt>
                <c:pt idx="9">
                  <c:v>16.289592760180994</c:v>
                </c:pt>
                <c:pt idx="10">
                  <c:v>16.410748560460654</c:v>
                </c:pt>
                <c:pt idx="11">
                  <c:v>17.170154686078252</c:v>
                </c:pt>
                <c:pt idx="12">
                  <c:v>18.75</c:v>
                </c:pt>
                <c:pt idx="13">
                  <c:v>24.426534407935524</c:v>
                </c:pt>
                <c:pt idx="14">
                  <c:v>25.661375661375661</c:v>
                </c:pt>
                <c:pt idx="15">
                  <c:v>28.881789137380192</c:v>
                </c:pt>
                <c:pt idx="16">
                  <c:v>34.380165289256198</c:v>
                </c:pt>
                <c:pt idx="17">
                  <c:v>36.605316973415135</c:v>
                </c:pt>
                <c:pt idx="18">
                  <c:v>43.401759530791786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CD-41D0-893E-B31F3AFF72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61562591"/>
        <c:axId val="261542207"/>
      </c:barChart>
      <c:catAx>
        <c:axId val="26156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1542207"/>
        <c:crosses val="autoZero"/>
        <c:auto val="1"/>
        <c:lblAlgn val="ctr"/>
        <c:lblOffset val="100"/>
        <c:noMultiLvlLbl val="0"/>
      </c:catAx>
      <c:valAx>
        <c:axId val="261542207"/>
        <c:scaling>
          <c:orientation val="minMax"/>
          <c:max val="4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6156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Hinnang enda arvutioskustele, % nendest, kellel on oskused</a:t>
            </a:r>
          </a:p>
          <a:p>
            <a:pPr>
              <a:defRPr/>
            </a:pPr>
            <a:r>
              <a:rPr lang="et-EE"/>
              <a:t>Self-rated skills among those who have them,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Int_use_w6!$N$58</c:f>
              <c:strCache>
                <c:ptCount val="1"/>
                <c:pt idx="0">
                  <c:v>very_good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Int_use_w6!$M$59:$M$76</c:f>
              <c:strCache>
                <c:ptCount val="18"/>
                <c:pt idx="0">
                  <c:v>Denmark</c:v>
                </c:pt>
                <c:pt idx="1">
                  <c:v>Israel</c:v>
                </c:pt>
                <c:pt idx="2">
                  <c:v>Luxembourg</c:v>
                </c:pt>
                <c:pt idx="3">
                  <c:v>Switzerland</c:v>
                </c:pt>
                <c:pt idx="4">
                  <c:v>Croatia</c:v>
                </c:pt>
                <c:pt idx="5">
                  <c:v>Sweden</c:v>
                </c:pt>
                <c:pt idx="6">
                  <c:v>Slovenia</c:v>
                </c:pt>
                <c:pt idx="7">
                  <c:v>Belgium</c:v>
                </c:pt>
                <c:pt idx="8">
                  <c:v>Italy</c:v>
                </c:pt>
                <c:pt idx="9">
                  <c:v>Austria</c:v>
                </c:pt>
                <c:pt idx="10">
                  <c:v>Germany</c:v>
                </c:pt>
                <c:pt idx="11">
                  <c:v>Poland</c:v>
                </c:pt>
                <c:pt idx="12">
                  <c:v>Czech Republic</c:v>
                </c:pt>
                <c:pt idx="13">
                  <c:v>France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Int_use_w6!$N$59:$N$76</c:f>
              <c:numCache>
                <c:formatCode>0</c:formatCode>
                <c:ptCount val="18"/>
                <c:pt idx="0">
                  <c:v>40.287981193064944</c:v>
                </c:pt>
                <c:pt idx="1">
                  <c:v>29.717682020802378</c:v>
                </c:pt>
                <c:pt idx="2">
                  <c:v>20.983318700614575</c:v>
                </c:pt>
                <c:pt idx="3">
                  <c:v>21.073128515794028</c:v>
                </c:pt>
                <c:pt idx="4">
                  <c:v>25.039370078740159</c:v>
                </c:pt>
                <c:pt idx="5">
                  <c:v>20.005699629524081</c:v>
                </c:pt>
                <c:pt idx="6">
                  <c:v>13.126593033135089</c:v>
                </c:pt>
                <c:pt idx="7">
                  <c:v>18.238158477202301</c:v>
                </c:pt>
                <c:pt idx="8">
                  <c:v>20.051319648093841</c:v>
                </c:pt>
                <c:pt idx="9">
                  <c:v>17.576870123910052</c:v>
                </c:pt>
                <c:pt idx="10">
                  <c:v>12.918379330593071</c:v>
                </c:pt>
                <c:pt idx="11">
                  <c:v>12.103746397694524</c:v>
                </c:pt>
                <c:pt idx="12">
                  <c:v>13.748103186646434</c:v>
                </c:pt>
                <c:pt idx="13">
                  <c:v>11.925952296190815</c:v>
                </c:pt>
                <c:pt idx="14">
                  <c:v>10.054425665998281</c:v>
                </c:pt>
                <c:pt idx="15">
                  <c:v>12.75235531628533</c:v>
                </c:pt>
                <c:pt idx="16">
                  <c:v>7.6615589606928713</c:v>
                </c:pt>
                <c:pt idx="17">
                  <c:v>7.0048309178743962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10-4A70-9D88-012FF8C0DBC3}"/>
            </c:ext>
          </c:extLst>
        </c:ser>
        <c:ser>
          <c:idx val="1"/>
          <c:order val="1"/>
          <c:tx>
            <c:strRef>
              <c:f>Int_use_w6!$O$58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F4-493B-87D7-FEEAFB43D3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Int_use_w6!$M$59:$M$76</c:f>
              <c:strCache>
                <c:ptCount val="18"/>
                <c:pt idx="0">
                  <c:v>Denmark</c:v>
                </c:pt>
                <c:pt idx="1">
                  <c:v>Israel</c:v>
                </c:pt>
                <c:pt idx="2">
                  <c:v>Luxembourg</c:v>
                </c:pt>
                <c:pt idx="3">
                  <c:v>Switzerland</c:v>
                </c:pt>
                <c:pt idx="4">
                  <c:v>Croatia</c:v>
                </c:pt>
                <c:pt idx="5">
                  <c:v>Sweden</c:v>
                </c:pt>
                <c:pt idx="6">
                  <c:v>Slovenia</c:v>
                </c:pt>
                <c:pt idx="7">
                  <c:v>Belgium</c:v>
                </c:pt>
                <c:pt idx="8">
                  <c:v>Italy</c:v>
                </c:pt>
                <c:pt idx="9">
                  <c:v>Austria</c:v>
                </c:pt>
                <c:pt idx="10">
                  <c:v>Germany</c:v>
                </c:pt>
                <c:pt idx="11">
                  <c:v>Poland</c:v>
                </c:pt>
                <c:pt idx="12">
                  <c:v>Czech Republic</c:v>
                </c:pt>
                <c:pt idx="13">
                  <c:v>France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Int_use_w6!$O$59:$O$76</c:f>
              <c:numCache>
                <c:formatCode>0</c:formatCode>
                <c:ptCount val="18"/>
                <c:pt idx="0">
                  <c:v>29.591536879224215</c:v>
                </c:pt>
                <c:pt idx="1">
                  <c:v>30.089153046062407</c:v>
                </c:pt>
                <c:pt idx="2">
                  <c:v>34.328358208955223</c:v>
                </c:pt>
                <c:pt idx="3">
                  <c:v>33.491994807442666</c:v>
                </c:pt>
                <c:pt idx="4">
                  <c:v>27.165354330708663</c:v>
                </c:pt>
                <c:pt idx="5">
                  <c:v>31.860929039612426</c:v>
                </c:pt>
                <c:pt idx="6">
                  <c:v>38.020390824129144</c:v>
                </c:pt>
                <c:pt idx="7">
                  <c:v>31.385568835768041</c:v>
                </c:pt>
                <c:pt idx="8">
                  <c:v>27.895894428152491</c:v>
                </c:pt>
                <c:pt idx="9">
                  <c:v>26.434144102799451</c:v>
                </c:pt>
                <c:pt idx="10">
                  <c:v>28.890193775689958</c:v>
                </c:pt>
                <c:pt idx="11">
                  <c:v>29.538904899135446</c:v>
                </c:pt>
                <c:pt idx="12">
                  <c:v>27.283763277693474</c:v>
                </c:pt>
                <c:pt idx="13">
                  <c:v>27.981488074047704</c:v>
                </c:pt>
                <c:pt idx="14">
                  <c:v>26.410770552850185</c:v>
                </c:pt>
                <c:pt idx="15">
                  <c:v>18.640646029609691</c:v>
                </c:pt>
                <c:pt idx="16">
                  <c:v>21.552298467688207</c:v>
                </c:pt>
                <c:pt idx="17">
                  <c:v>15.217391304347826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10-4A70-9D88-012FF8C0DBC3}"/>
            </c:ext>
          </c:extLst>
        </c:ser>
        <c:ser>
          <c:idx val="2"/>
          <c:order val="2"/>
          <c:tx>
            <c:strRef>
              <c:f>Int_use_w6!$P$58</c:f>
              <c:strCache>
                <c:ptCount val="1"/>
                <c:pt idx="0">
                  <c:v>bad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chemeClr val="accent3">
                  <a:alpha val="85000"/>
                </a:schemeClr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40F4-493B-87D7-FEEAFB43D3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Int_use_w6!$M$59:$M$76</c:f>
              <c:strCache>
                <c:ptCount val="18"/>
                <c:pt idx="0">
                  <c:v>Denmark</c:v>
                </c:pt>
                <c:pt idx="1">
                  <c:v>Israel</c:v>
                </c:pt>
                <c:pt idx="2">
                  <c:v>Luxembourg</c:v>
                </c:pt>
                <c:pt idx="3">
                  <c:v>Switzerland</c:v>
                </c:pt>
                <c:pt idx="4">
                  <c:v>Croatia</c:v>
                </c:pt>
                <c:pt idx="5">
                  <c:v>Sweden</c:v>
                </c:pt>
                <c:pt idx="6">
                  <c:v>Slovenia</c:v>
                </c:pt>
                <c:pt idx="7">
                  <c:v>Belgium</c:v>
                </c:pt>
                <c:pt idx="8">
                  <c:v>Italy</c:v>
                </c:pt>
                <c:pt idx="9">
                  <c:v>Austria</c:v>
                </c:pt>
                <c:pt idx="10">
                  <c:v>Germany</c:v>
                </c:pt>
                <c:pt idx="11">
                  <c:v>Poland</c:v>
                </c:pt>
                <c:pt idx="12">
                  <c:v>Czech Republic</c:v>
                </c:pt>
                <c:pt idx="13">
                  <c:v>France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Int_use_w6!$P$59:$P$76</c:f>
              <c:numCache>
                <c:formatCode>0</c:formatCode>
                <c:ptCount val="18"/>
                <c:pt idx="0">
                  <c:v>30.120481927710845</c:v>
                </c:pt>
                <c:pt idx="1">
                  <c:v>40.193164933135215</c:v>
                </c:pt>
                <c:pt idx="2">
                  <c:v>44.688323090430202</c:v>
                </c:pt>
                <c:pt idx="3">
                  <c:v>45.434876676763309</c:v>
                </c:pt>
                <c:pt idx="4">
                  <c:v>47.795275590551178</c:v>
                </c:pt>
                <c:pt idx="5">
                  <c:v>48.133371330863497</c:v>
                </c:pt>
                <c:pt idx="6">
                  <c:v>48.853016142735768</c:v>
                </c:pt>
                <c:pt idx="7">
                  <c:v>50.376272687029662</c:v>
                </c:pt>
                <c:pt idx="8">
                  <c:v>52.052785923753667</c:v>
                </c:pt>
                <c:pt idx="9">
                  <c:v>55.988985773290501</c:v>
                </c:pt>
                <c:pt idx="10">
                  <c:v>58.191426893716972</c:v>
                </c:pt>
                <c:pt idx="11">
                  <c:v>58.357348703170025</c:v>
                </c:pt>
                <c:pt idx="12">
                  <c:v>58.968133535660094</c:v>
                </c:pt>
                <c:pt idx="13">
                  <c:v>60.092559629761482</c:v>
                </c:pt>
                <c:pt idx="14">
                  <c:v>63.534803781151531</c:v>
                </c:pt>
                <c:pt idx="15">
                  <c:v>68.606998654104984</c:v>
                </c:pt>
                <c:pt idx="16">
                  <c:v>70.786142571618925</c:v>
                </c:pt>
                <c:pt idx="17">
                  <c:v>77.777777777777771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310-4A70-9D88-012FF8C0DB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1564671"/>
        <c:axId val="261544287"/>
      </c:barChart>
      <c:catAx>
        <c:axId val="26156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1544287"/>
        <c:crosses val="autoZero"/>
        <c:auto val="1"/>
        <c:lblAlgn val="ctr"/>
        <c:lblOffset val="100"/>
        <c:noMultiLvlLbl val="0"/>
      </c:catAx>
      <c:valAx>
        <c:axId val="26154428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6156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200" dirty="0">
                <a:solidFill>
                  <a:schemeClr val="tx1"/>
                </a:solidFill>
              </a:rPr>
              <a:t>Hinnang </a:t>
            </a:r>
            <a:r>
              <a:rPr lang="et-EE" sz="2200" dirty="0" smtClean="0">
                <a:solidFill>
                  <a:schemeClr val="tx1"/>
                </a:solidFill>
              </a:rPr>
              <a:t>arvutioskustele</a:t>
            </a:r>
            <a:r>
              <a:rPr lang="et-EE" sz="2200" dirty="0">
                <a:solidFill>
                  <a:schemeClr val="tx1"/>
                </a:solidFill>
              </a:rPr>
              <a:t>, % nendest, kellel on oskused, vanuserühm 55-64 </a:t>
            </a:r>
            <a:endParaRPr lang="et-EE" sz="2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t-EE" sz="2200" dirty="0" err="1" smtClean="0">
                <a:solidFill>
                  <a:schemeClr val="tx1"/>
                </a:solidFill>
              </a:rPr>
              <a:t>Self-rated</a:t>
            </a:r>
            <a:r>
              <a:rPr lang="et-EE" sz="2200" dirty="0" smtClean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skills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among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those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who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have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them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err="1">
                <a:solidFill>
                  <a:schemeClr val="tx1"/>
                </a:solidFill>
              </a:rPr>
              <a:t>among</a:t>
            </a: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smtClean="0">
                <a:solidFill>
                  <a:schemeClr val="tx1"/>
                </a:solidFill>
              </a:rPr>
              <a:t>55–64 </a:t>
            </a:r>
            <a:r>
              <a:rPr lang="et-EE" sz="2200" dirty="0">
                <a:solidFill>
                  <a:schemeClr val="tx1"/>
                </a:solidFill>
              </a:rPr>
              <a:t>(2015),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Int_use_w6!$N$82</c:f>
              <c:strCache>
                <c:ptCount val="1"/>
                <c:pt idx="0">
                  <c:v>very_good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Int_use_w6!$M$83:$M$100</c:f>
              <c:strCache>
                <c:ptCount val="18"/>
                <c:pt idx="0">
                  <c:v>Denmark</c:v>
                </c:pt>
                <c:pt idx="1">
                  <c:v>Sweden</c:v>
                </c:pt>
                <c:pt idx="2">
                  <c:v>Switzerland</c:v>
                </c:pt>
                <c:pt idx="3">
                  <c:v>Israel</c:v>
                </c:pt>
                <c:pt idx="4">
                  <c:v>Slovenia</c:v>
                </c:pt>
                <c:pt idx="5">
                  <c:v>Belgium</c:v>
                </c:pt>
                <c:pt idx="6">
                  <c:v>Luxembourg</c:v>
                </c:pt>
                <c:pt idx="7">
                  <c:v>Croatia</c:v>
                </c:pt>
                <c:pt idx="8">
                  <c:v>Italy</c:v>
                </c:pt>
                <c:pt idx="9">
                  <c:v>Austria</c:v>
                </c:pt>
                <c:pt idx="10">
                  <c:v>Czech Republic</c:v>
                </c:pt>
                <c:pt idx="11">
                  <c:v>Germany</c:v>
                </c:pt>
                <c:pt idx="12">
                  <c:v>France</c:v>
                </c:pt>
                <c:pt idx="13">
                  <c:v>Poland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Int_use_w6!$N$83:$N$100</c:f>
              <c:numCache>
                <c:formatCode>0</c:formatCode>
                <c:ptCount val="18"/>
                <c:pt idx="0">
                  <c:v>47.289866457187749</c:v>
                </c:pt>
                <c:pt idx="1">
                  <c:v>30.853391684901531</c:v>
                </c:pt>
                <c:pt idx="2">
                  <c:v>29.13978494623656</c:v>
                </c:pt>
                <c:pt idx="3">
                  <c:v>34.545454545454547</c:v>
                </c:pt>
                <c:pt idx="4">
                  <c:v>14.973262032085561</c:v>
                </c:pt>
                <c:pt idx="5">
                  <c:v>21.80821917808219</c:v>
                </c:pt>
                <c:pt idx="6">
                  <c:v>21.136767317939608</c:v>
                </c:pt>
                <c:pt idx="7">
                  <c:v>27.258064516129032</c:v>
                </c:pt>
                <c:pt idx="8">
                  <c:v>23.270440251572328</c:v>
                </c:pt>
                <c:pt idx="9">
                  <c:v>22.388059701492537</c:v>
                </c:pt>
                <c:pt idx="10">
                  <c:v>19.165378670788254</c:v>
                </c:pt>
                <c:pt idx="11">
                  <c:v>16.563944530046225</c:v>
                </c:pt>
                <c:pt idx="12">
                  <c:v>14.579606440071556</c:v>
                </c:pt>
                <c:pt idx="13">
                  <c:v>11.917098445595855</c:v>
                </c:pt>
                <c:pt idx="14">
                  <c:v>11.592076302274394</c:v>
                </c:pt>
                <c:pt idx="15">
                  <c:v>14.191960623461854</c:v>
                </c:pt>
                <c:pt idx="16">
                  <c:v>9.928057553956835</c:v>
                </c:pt>
                <c:pt idx="17">
                  <c:v>9.3434343434343443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B7-43C0-9EC9-C0A86260A144}"/>
            </c:ext>
          </c:extLst>
        </c:ser>
        <c:ser>
          <c:idx val="1"/>
          <c:order val="1"/>
          <c:tx>
            <c:strRef>
              <c:f>Int_use_w6!$O$82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Int_use_w6!$M$83:$M$100</c:f>
              <c:strCache>
                <c:ptCount val="18"/>
                <c:pt idx="0">
                  <c:v>Denmark</c:v>
                </c:pt>
                <c:pt idx="1">
                  <c:v>Sweden</c:v>
                </c:pt>
                <c:pt idx="2">
                  <c:v>Switzerland</c:v>
                </c:pt>
                <c:pt idx="3">
                  <c:v>Israel</c:v>
                </c:pt>
                <c:pt idx="4">
                  <c:v>Slovenia</c:v>
                </c:pt>
                <c:pt idx="5">
                  <c:v>Belgium</c:v>
                </c:pt>
                <c:pt idx="6">
                  <c:v>Luxembourg</c:v>
                </c:pt>
                <c:pt idx="7">
                  <c:v>Croatia</c:v>
                </c:pt>
                <c:pt idx="8">
                  <c:v>Italy</c:v>
                </c:pt>
                <c:pt idx="9">
                  <c:v>Austria</c:v>
                </c:pt>
                <c:pt idx="10">
                  <c:v>Czech Republic</c:v>
                </c:pt>
                <c:pt idx="11">
                  <c:v>Germany</c:v>
                </c:pt>
                <c:pt idx="12">
                  <c:v>France</c:v>
                </c:pt>
                <c:pt idx="13">
                  <c:v>Poland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Int_use_w6!$O$83:$O$100</c:f>
              <c:numCache>
                <c:formatCode>0</c:formatCode>
                <c:ptCount val="18"/>
                <c:pt idx="0">
                  <c:v>31.736056559308718</c:v>
                </c:pt>
                <c:pt idx="1">
                  <c:v>37.964989059080963</c:v>
                </c:pt>
                <c:pt idx="2">
                  <c:v>36.55913978494624</c:v>
                </c:pt>
                <c:pt idx="3">
                  <c:v>30.90909090909091</c:v>
                </c:pt>
                <c:pt idx="4">
                  <c:v>42.869875222816397</c:v>
                </c:pt>
                <c:pt idx="5">
                  <c:v>34.410958904109592</c:v>
                </c:pt>
                <c:pt idx="6">
                  <c:v>34.991119005328599</c:v>
                </c:pt>
                <c:pt idx="7">
                  <c:v>28.06451612903226</c:v>
                </c:pt>
                <c:pt idx="8">
                  <c:v>29.919137466307276</c:v>
                </c:pt>
                <c:pt idx="9">
                  <c:v>30.76923076923077</c:v>
                </c:pt>
                <c:pt idx="10">
                  <c:v>30.757341576506956</c:v>
                </c:pt>
                <c:pt idx="11">
                  <c:v>32.511556240369799</c:v>
                </c:pt>
                <c:pt idx="12">
                  <c:v>31.932021466905187</c:v>
                </c:pt>
                <c:pt idx="13">
                  <c:v>30.569948186528496</c:v>
                </c:pt>
                <c:pt idx="14">
                  <c:v>29.567131327953046</c:v>
                </c:pt>
                <c:pt idx="15">
                  <c:v>22.477440525020508</c:v>
                </c:pt>
                <c:pt idx="16">
                  <c:v>26.546762589928058</c:v>
                </c:pt>
                <c:pt idx="17">
                  <c:v>18.181818181818183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B7-43C0-9EC9-C0A86260A144}"/>
            </c:ext>
          </c:extLst>
        </c:ser>
        <c:ser>
          <c:idx val="2"/>
          <c:order val="2"/>
          <c:tx>
            <c:strRef>
              <c:f>Int_use_w6!$P$82</c:f>
              <c:strCache>
                <c:ptCount val="1"/>
                <c:pt idx="0">
                  <c:v>bad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Int_use_w6!$M$83:$M$100</c:f>
              <c:strCache>
                <c:ptCount val="18"/>
                <c:pt idx="0">
                  <c:v>Denmark</c:v>
                </c:pt>
                <c:pt idx="1">
                  <c:v>Sweden</c:v>
                </c:pt>
                <c:pt idx="2">
                  <c:v>Switzerland</c:v>
                </c:pt>
                <c:pt idx="3">
                  <c:v>Israel</c:v>
                </c:pt>
                <c:pt idx="4">
                  <c:v>Slovenia</c:v>
                </c:pt>
                <c:pt idx="5">
                  <c:v>Belgium</c:v>
                </c:pt>
                <c:pt idx="6">
                  <c:v>Luxembourg</c:v>
                </c:pt>
                <c:pt idx="7">
                  <c:v>Croatia</c:v>
                </c:pt>
                <c:pt idx="8">
                  <c:v>Italy</c:v>
                </c:pt>
                <c:pt idx="9">
                  <c:v>Austria</c:v>
                </c:pt>
                <c:pt idx="10">
                  <c:v>Czech Republic</c:v>
                </c:pt>
                <c:pt idx="11">
                  <c:v>Germany</c:v>
                </c:pt>
                <c:pt idx="12">
                  <c:v>France</c:v>
                </c:pt>
                <c:pt idx="13">
                  <c:v>Poland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Int_use_w6!$P$83:$P$100</c:f>
              <c:numCache>
                <c:formatCode>0</c:formatCode>
                <c:ptCount val="18"/>
                <c:pt idx="0">
                  <c:v>20.974076983503537</c:v>
                </c:pt>
                <c:pt idx="1">
                  <c:v>31.181619256017505</c:v>
                </c:pt>
                <c:pt idx="2">
                  <c:v>34.301075268817208</c:v>
                </c:pt>
                <c:pt idx="3">
                  <c:v>34.545454545454547</c:v>
                </c:pt>
                <c:pt idx="4">
                  <c:v>42.156862745098039</c:v>
                </c:pt>
                <c:pt idx="5">
                  <c:v>43.780821917808218</c:v>
                </c:pt>
                <c:pt idx="6">
                  <c:v>43.872113676731793</c:v>
                </c:pt>
                <c:pt idx="7">
                  <c:v>44.677419354838712</c:v>
                </c:pt>
                <c:pt idx="8">
                  <c:v>46.810422282120392</c:v>
                </c:pt>
                <c:pt idx="9">
                  <c:v>46.842709529276696</c:v>
                </c:pt>
                <c:pt idx="10">
                  <c:v>50.07727975270479</c:v>
                </c:pt>
                <c:pt idx="11">
                  <c:v>50.924499229583972</c:v>
                </c:pt>
                <c:pt idx="12">
                  <c:v>53.488372093023258</c:v>
                </c:pt>
                <c:pt idx="13">
                  <c:v>57.512953367875646</c:v>
                </c:pt>
                <c:pt idx="14">
                  <c:v>58.840792369772558</c:v>
                </c:pt>
                <c:pt idx="15">
                  <c:v>63.330598851517635</c:v>
                </c:pt>
                <c:pt idx="16">
                  <c:v>63.525179856115109</c:v>
                </c:pt>
                <c:pt idx="17">
                  <c:v>72.474747474747474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B7-43C0-9EC9-C0A86260A1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1568415"/>
        <c:axId val="261568831"/>
      </c:barChart>
      <c:catAx>
        <c:axId val="261568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1568831"/>
        <c:crosses val="autoZero"/>
        <c:auto val="1"/>
        <c:lblAlgn val="ctr"/>
        <c:lblOffset val="100"/>
        <c:noMultiLvlLbl val="0"/>
      </c:catAx>
      <c:valAx>
        <c:axId val="26156883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61568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200" dirty="0">
                <a:solidFill>
                  <a:schemeClr val="tx1"/>
                </a:solidFill>
              </a:rPr>
              <a:t>Hinnang enda arvutioskustele, % nendest, kellel on oskused</a:t>
            </a:r>
          </a:p>
          <a:p>
            <a:pPr>
              <a:defRPr/>
            </a:pPr>
            <a:r>
              <a:rPr lang="et-EE" sz="1200" dirty="0" err="1">
                <a:solidFill>
                  <a:schemeClr val="tx1"/>
                </a:solidFill>
              </a:rPr>
              <a:t>Self-rated</a:t>
            </a:r>
            <a:r>
              <a:rPr lang="et-EE" sz="1200" dirty="0">
                <a:solidFill>
                  <a:schemeClr val="tx1"/>
                </a:solidFill>
              </a:rPr>
              <a:t> </a:t>
            </a:r>
            <a:r>
              <a:rPr lang="et-EE" sz="1200" dirty="0" err="1">
                <a:solidFill>
                  <a:schemeClr val="tx1"/>
                </a:solidFill>
              </a:rPr>
              <a:t>skills</a:t>
            </a:r>
            <a:r>
              <a:rPr lang="et-EE" sz="1200" dirty="0">
                <a:solidFill>
                  <a:schemeClr val="tx1"/>
                </a:solidFill>
              </a:rPr>
              <a:t> </a:t>
            </a:r>
            <a:r>
              <a:rPr lang="et-EE" sz="1200" dirty="0" err="1">
                <a:solidFill>
                  <a:schemeClr val="tx1"/>
                </a:solidFill>
              </a:rPr>
              <a:t>among</a:t>
            </a:r>
            <a:r>
              <a:rPr lang="et-EE" sz="1200" dirty="0">
                <a:solidFill>
                  <a:schemeClr val="tx1"/>
                </a:solidFill>
              </a:rPr>
              <a:t> </a:t>
            </a:r>
            <a:r>
              <a:rPr lang="et-EE" sz="1200" dirty="0" err="1">
                <a:solidFill>
                  <a:schemeClr val="tx1"/>
                </a:solidFill>
              </a:rPr>
              <a:t>those</a:t>
            </a:r>
            <a:r>
              <a:rPr lang="et-EE" sz="1200" dirty="0">
                <a:solidFill>
                  <a:schemeClr val="tx1"/>
                </a:solidFill>
              </a:rPr>
              <a:t> </a:t>
            </a:r>
            <a:r>
              <a:rPr lang="et-EE" sz="1200" dirty="0" err="1">
                <a:solidFill>
                  <a:schemeClr val="tx1"/>
                </a:solidFill>
              </a:rPr>
              <a:t>who</a:t>
            </a:r>
            <a:r>
              <a:rPr lang="et-EE" sz="1200" dirty="0">
                <a:solidFill>
                  <a:schemeClr val="tx1"/>
                </a:solidFill>
              </a:rPr>
              <a:t> </a:t>
            </a:r>
            <a:r>
              <a:rPr lang="et-EE" sz="1200" dirty="0" err="1">
                <a:solidFill>
                  <a:schemeClr val="tx1"/>
                </a:solidFill>
              </a:rPr>
              <a:t>have</a:t>
            </a:r>
            <a:r>
              <a:rPr lang="et-EE" sz="1200" dirty="0">
                <a:solidFill>
                  <a:schemeClr val="tx1"/>
                </a:solidFill>
              </a:rPr>
              <a:t> </a:t>
            </a:r>
            <a:r>
              <a:rPr lang="et-EE" sz="1200" dirty="0" err="1">
                <a:solidFill>
                  <a:schemeClr val="tx1"/>
                </a:solidFill>
              </a:rPr>
              <a:t>them</a:t>
            </a:r>
            <a:r>
              <a:rPr lang="et-EE" sz="1200" dirty="0">
                <a:solidFill>
                  <a:schemeClr val="tx1"/>
                </a:solidFill>
              </a:rPr>
              <a:t>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Int_use_w6!$N$58</c:f>
              <c:strCache>
                <c:ptCount val="1"/>
                <c:pt idx="0">
                  <c:v>very_good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310-4A70-9D88-012FF8C0DBC3}"/>
                </c:ext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310-4A70-9D88-012FF8C0D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Int_use_w6!$M$59:$M$76</c:f>
              <c:strCache>
                <c:ptCount val="18"/>
                <c:pt idx="0">
                  <c:v>Denmark</c:v>
                </c:pt>
                <c:pt idx="1">
                  <c:v>Israel</c:v>
                </c:pt>
                <c:pt idx="2">
                  <c:v>Luxembourg</c:v>
                </c:pt>
                <c:pt idx="3">
                  <c:v>Switzerland</c:v>
                </c:pt>
                <c:pt idx="4">
                  <c:v>Croatia</c:v>
                </c:pt>
                <c:pt idx="5">
                  <c:v>Sweden</c:v>
                </c:pt>
                <c:pt idx="6">
                  <c:v>Slovenia</c:v>
                </c:pt>
                <c:pt idx="7">
                  <c:v>Belgium</c:v>
                </c:pt>
                <c:pt idx="8">
                  <c:v>Italy</c:v>
                </c:pt>
                <c:pt idx="9">
                  <c:v>Austria</c:v>
                </c:pt>
                <c:pt idx="10">
                  <c:v>Germany</c:v>
                </c:pt>
                <c:pt idx="11">
                  <c:v>Poland</c:v>
                </c:pt>
                <c:pt idx="12">
                  <c:v>Czech Republic</c:v>
                </c:pt>
                <c:pt idx="13">
                  <c:v>France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Int_use_w6!$N$59:$N$76</c:f>
              <c:numCache>
                <c:formatCode>0</c:formatCode>
                <c:ptCount val="18"/>
                <c:pt idx="0">
                  <c:v>40.287981193064944</c:v>
                </c:pt>
                <c:pt idx="1">
                  <c:v>29.717682020802378</c:v>
                </c:pt>
                <c:pt idx="2">
                  <c:v>20.983318700614575</c:v>
                </c:pt>
                <c:pt idx="3">
                  <c:v>21.073128515794028</c:v>
                </c:pt>
                <c:pt idx="4">
                  <c:v>25.039370078740159</c:v>
                </c:pt>
                <c:pt idx="5">
                  <c:v>20.005699629524081</c:v>
                </c:pt>
                <c:pt idx="6">
                  <c:v>13.126593033135089</c:v>
                </c:pt>
                <c:pt idx="7">
                  <c:v>18.238158477202301</c:v>
                </c:pt>
                <c:pt idx="8">
                  <c:v>20.051319648093841</c:v>
                </c:pt>
                <c:pt idx="9">
                  <c:v>17.576870123910052</c:v>
                </c:pt>
                <c:pt idx="10">
                  <c:v>12.918379330593071</c:v>
                </c:pt>
                <c:pt idx="11">
                  <c:v>12.103746397694524</c:v>
                </c:pt>
                <c:pt idx="12">
                  <c:v>13.748103186646434</c:v>
                </c:pt>
                <c:pt idx="13">
                  <c:v>11.925952296190815</c:v>
                </c:pt>
                <c:pt idx="14">
                  <c:v>10.054425665998281</c:v>
                </c:pt>
                <c:pt idx="15">
                  <c:v>12.75235531628533</c:v>
                </c:pt>
                <c:pt idx="16">
                  <c:v>7.6615589606928713</c:v>
                </c:pt>
                <c:pt idx="17">
                  <c:v>7.0048309178743962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10-4A70-9D88-012FF8C0DBC3}"/>
            </c:ext>
          </c:extLst>
        </c:ser>
        <c:ser>
          <c:idx val="1"/>
          <c:order val="1"/>
          <c:tx>
            <c:strRef>
              <c:f>Int_use_w6!$O$58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310-4A70-9D88-012FF8C0DBC3}"/>
                </c:ext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310-4A70-9D88-012FF8C0D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Int_use_w6!$M$59:$M$76</c:f>
              <c:strCache>
                <c:ptCount val="18"/>
                <c:pt idx="0">
                  <c:v>Denmark</c:v>
                </c:pt>
                <c:pt idx="1">
                  <c:v>Israel</c:v>
                </c:pt>
                <c:pt idx="2">
                  <c:v>Luxembourg</c:v>
                </c:pt>
                <c:pt idx="3">
                  <c:v>Switzerland</c:v>
                </c:pt>
                <c:pt idx="4">
                  <c:v>Croatia</c:v>
                </c:pt>
                <c:pt idx="5">
                  <c:v>Sweden</c:v>
                </c:pt>
                <c:pt idx="6">
                  <c:v>Slovenia</c:v>
                </c:pt>
                <c:pt idx="7">
                  <c:v>Belgium</c:v>
                </c:pt>
                <c:pt idx="8">
                  <c:v>Italy</c:v>
                </c:pt>
                <c:pt idx="9">
                  <c:v>Austria</c:v>
                </c:pt>
                <c:pt idx="10">
                  <c:v>Germany</c:v>
                </c:pt>
                <c:pt idx="11">
                  <c:v>Poland</c:v>
                </c:pt>
                <c:pt idx="12">
                  <c:v>Czech Republic</c:v>
                </c:pt>
                <c:pt idx="13">
                  <c:v>France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Int_use_w6!$O$59:$O$76</c:f>
              <c:numCache>
                <c:formatCode>0</c:formatCode>
                <c:ptCount val="18"/>
                <c:pt idx="0">
                  <c:v>29.591536879224215</c:v>
                </c:pt>
                <c:pt idx="1">
                  <c:v>30.089153046062407</c:v>
                </c:pt>
                <c:pt idx="2">
                  <c:v>34.328358208955223</c:v>
                </c:pt>
                <c:pt idx="3">
                  <c:v>33.491994807442666</c:v>
                </c:pt>
                <c:pt idx="4">
                  <c:v>27.165354330708663</c:v>
                </c:pt>
                <c:pt idx="5">
                  <c:v>31.860929039612426</c:v>
                </c:pt>
                <c:pt idx="6">
                  <c:v>38.020390824129144</c:v>
                </c:pt>
                <c:pt idx="7">
                  <c:v>31.385568835768041</c:v>
                </c:pt>
                <c:pt idx="8">
                  <c:v>27.895894428152491</c:v>
                </c:pt>
                <c:pt idx="9">
                  <c:v>26.434144102799451</c:v>
                </c:pt>
                <c:pt idx="10">
                  <c:v>28.890193775689958</c:v>
                </c:pt>
                <c:pt idx="11">
                  <c:v>29.538904899135446</c:v>
                </c:pt>
                <c:pt idx="12">
                  <c:v>27.283763277693474</c:v>
                </c:pt>
                <c:pt idx="13">
                  <c:v>27.981488074047704</c:v>
                </c:pt>
                <c:pt idx="14">
                  <c:v>26.410770552850185</c:v>
                </c:pt>
                <c:pt idx="15">
                  <c:v>18.640646029609691</c:v>
                </c:pt>
                <c:pt idx="16">
                  <c:v>21.552298467688207</c:v>
                </c:pt>
                <c:pt idx="17">
                  <c:v>15.217391304347826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10-4A70-9D88-012FF8C0DBC3}"/>
            </c:ext>
          </c:extLst>
        </c:ser>
        <c:ser>
          <c:idx val="2"/>
          <c:order val="2"/>
          <c:tx>
            <c:strRef>
              <c:f>Int_use_w6!$P$58</c:f>
              <c:strCache>
                <c:ptCount val="1"/>
                <c:pt idx="0">
                  <c:v>bad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310-4A70-9D88-012FF8C0DBC3}"/>
                </c:ext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310-4A70-9D88-012FF8C0D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Int_use_w6!$M$59:$M$76</c:f>
              <c:strCache>
                <c:ptCount val="18"/>
                <c:pt idx="0">
                  <c:v>Denmark</c:v>
                </c:pt>
                <c:pt idx="1">
                  <c:v>Israel</c:v>
                </c:pt>
                <c:pt idx="2">
                  <c:v>Luxembourg</c:v>
                </c:pt>
                <c:pt idx="3">
                  <c:v>Switzerland</c:v>
                </c:pt>
                <c:pt idx="4">
                  <c:v>Croatia</c:v>
                </c:pt>
                <c:pt idx="5">
                  <c:v>Sweden</c:v>
                </c:pt>
                <c:pt idx="6">
                  <c:v>Slovenia</c:v>
                </c:pt>
                <c:pt idx="7">
                  <c:v>Belgium</c:v>
                </c:pt>
                <c:pt idx="8">
                  <c:v>Italy</c:v>
                </c:pt>
                <c:pt idx="9">
                  <c:v>Austria</c:v>
                </c:pt>
                <c:pt idx="10">
                  <c:v>Germany</c:v>
                </c:pt>
                <c:pt idx="11">
                  <c:v>Poland</c:v>
                </c:pt>
                <c:pt idx="12">
                  <c:v>Czech Republic</c:v>
                </c:pt>
                <c:pt idx="13">
                  <c:v>France</c:v>
                </c:pt>
                <c:pt idx="14">
                  <c:v>Estonia</c:v>
                </c:pt>
                <c:pt idx="15">
                  <c:v>Greece</c:v>
                </c:pt>
                <c:pt idx="16">
                  <c:v>Spain</c:v>
                </c:pt>
                <c:pt idx="17">
                  <c:v>Portugal</c:v>
                </c:pt>
              </c:strCache>
            </c:strRef>
          </c:cat>
          <c:val>
            <c:numRef>
              <c:f>Int_use_w6!$P$59:$P$76</c:f>
              <c:numCache>
                <c:formatCode>0</c:formatCode>
                <c:ptCount val="18"/>
                <c:pt idx="0">
                  <c:v>30.120481927710845</c:v>
                </c:pt>
                <c:pt idx="1">
                  <c:v>40.193164933135215</c:v>
                </c:pt>
                <c:pt idx="2">
                  <c:v>44.688323090430202</c:v>
                </c:pt>
                <c:pt idx="3">
                  <c:v>45.434876676763309</c:v>
                </c:pt>
                <c:pt idx="4">
                  <c:v>47.795275590551178</c:v>
                </c:pt>
                <c:pt idx="5">
                  <c:v>48.133371330863497</c:v>
                </c:pt>
                <c:pt idx="6">
                  <c:v>48.853016142735768</c:v>
                </c:pt>
                <c:pt idx="7">
                  <c:v>50.376272687029662</c:v>
                </c:pt>
                <c:pt idx="8">
                  <c:v>52.052785923753667</c:v>
                </c:pt>
                <c:pt idx="9">
                  <c:v>55.988985773290501</c:v>
                </c:pt>
                <c:pt idx="10">
                  <c:v>58.191426893716972</c:v>
                </c:pt>
                <c:pt idx="11">
                  <c:v>58.357348703170025</c:v>
                </c:pt>
                <c:pt idx="12">
                  <c:v>58.968133535660094</c:v>
                </c:pt>
                <c:pt idx="13">
                  <c:v>60.092559629761482</c:v>
                </c:pt>
                <c:pt idx="14">
                  <c:v>63.534803781151531</c:v>
                </c:pt>
                <c:pt idx="15">
                  <c:v>68.606998654104984</c:v>
                </c:pt>
                <c:pt idx="16">
                  <c:v>70.786142571618925</c:v>
                </c:pt>
                <c:pt idx="17">
                  <c:v>77.777777777777771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310-4A70-9D88-012FF8C0DB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1564671"/>
        <c:axId val="261544287"/>
      </c:barChart>
      <c:catAx>
        <c:axId val="26156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261544287"/>
        <c:crosses val="autoZero"/>
        <c:auto val="1"/>
        <c:lblAlgn val="ctr"/>
        <c:lblOffset val="100"/>
        <c:noMultiLvlLbl val="0"/>
      </c:catAx>
      <c:valAx>
        <c:axId val="26154428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6156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200" b="1" dirty="0">
                <a:solidFill>
                  <a:schemeClr val="tx1"/>
                </a:solidFill>
              </a:rPr>
              <a:t>SHARE</a:t>
            </a:r>
            <a:r>
              <a:rPr lang="et-EE" sz="2200" dirty="0">
                <a:solidFill>
                  <a:schemeClr val="tx1"/>
                </a:solidFill>
              </a:rPr>
              <a:t>: </a:t>
            </a:r>
            <a:r>
              <a:rPr lang="et-EE" sz="2200" dirty="0" smtClean="0">
                <a:solidFill>
                  <a:schemeClr val="tx1"/>
                </a:solidFill>
              </a:rPr>
              <a:t>sotsiaalne aktiivsus nendel, kes olid 2015 </a:t>
            </a:r>
            <a:r>
              <a:rPr lang="et-EE" sz="2200" dirty="0" smtClean="0">
                <a:solidFill>
                  <a:schemeClr val="accent1"/>
                </a:solidFill>
              </a:rPr>
              <a:t>55-64</a:t>
            </a:r>
            <a:r>
              <a:rPr lang="et-EE" sz="2200" dirty="0" smtClean="0">
                <a:solidFill>
                  <a:schemeClr val="tx1"/>
                </a:solidFill>
              </a:rPr>
              <a:t> </a:t>
            </a:r>
            <a:r>
              <a:rPr lang="et-EE" sz="2200" dirty="0">
                <a:solidFill>
                  <a:schemeClr val="tx1"/>
                </a:solidFill>
              </a:rPr>
              <a:t>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tegevused!$A$67</c:f>
              <c:strCache>
                <c:ptCount val="1"/>
                <c:pt idx="0">
                  <c:v>no_active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tegevused!$B$58:$E$58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tegevused!$B$67:$E$67</c:f>
              <c:numCache>
                <c:formatCode>0</c:formatCode>
                <c:ptCount val="4"/>
                <c:pt idx="0">
                  <c:v>24.600915728251454</c:v>
                </c:pt>
                <c:pt idx="1">
                  <c:v>23.425073252406865</c:v>
                </c:pt>
                <c:pt idx="2">
                  <c:v>33.118744656238995</c:v>
                </c:pt>
                <c:pt idx="3">
                  <c:v>40.980966929523966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E-465B-8E94-07B9A1B12D09}"/>
            </c:ext>
          </c:extLst>
        </c:ser>
        <c:ser>
          <c:idx val="1"/>
          <c:order val="1"/>
          <c:tx>
            <c:strRef>
              <c:f>tegevused!$A$68</c:f>
              <c:strCache>
                <c:ptCount val="1"/>
                <c:pt idx="0">
                  <c:v>only_socially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tegevused!$B$58:$E$58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tegevused!$B$68:$E$68</c:f>
              <c:numCache>
                <c:formatCode>0</c:formatCode>
                <c:ptCount val="4"/>
                <c:pt idx="0">
                  <c:v>13.253310233881946</c:v>
                </c:pt>
                <c:pt idx="1">
                  <c:v>16.361448304730011</c:v>
                </c:pt>
                <c:pt idx="2">
                  <c:v>19.056480410400845</c:v>
                </c:pt>
                <c:pt idx="3">
                  <c:v>20.230378597085174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AE-465B-8E94-07B9A1B12D09}"/>
            </c:ext>
          </c:extLst>
        </c:ser>
        <c:ser>
          <c:idx val="2"/>
          <c:order val="2"/>
          <c:tx>
            <c:strRef>
              <c:f>tegevused!$A$69</c:f>
              <c:strCache>
                <c:ptCount val="1"/>
                <c:pt idx="0">
                  <c:v>only_job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tegevused!$B$58:$E$58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tegevused!$B$69:$E$69</c:f>
              <c:numCache>
                <c:formatCode>0</c:formatCode>
                <c:ptCount val="4"/>
                <c:pt idx="0">
                  <c:v>27.527533721074125</c:v>
                </c:pt>
                <c:pt idx="1">
                  <c:v>24.858727501046463</c:v>
                </c:pt>
                <c:pt idx="2">
                  <c:v>22.345722476487452</c:v>
                </c:pt>
                <c:pt idx="3">
                  <c:v>20.511126708228396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AE-465B-8E94-07B9A1B12D09}"/>
            </c:ext>
          </c:extLst>
        </c:ser>
        <c:ser>
          <c:idx val="3"/>
          <c:order val="3"/>
          <c:tx>
            <c:strRef>
              <c:f>tegevused!$A$70</c:f>
              <c:strCache>
                <c:ptCount val="1"/>
                <c:pt idx="0">
                  <c:v>socially&amp;job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tegevused!$B$58:$E$58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tegevused!$B$70:$E$70</c:f>
              <c:numCache>
                <c:formatCode>0</c:formatCode>
                <c:ptCount val="4"/>
                <c:pt idx="0">
                  <c:v>34.618240316792473</c:v>
                </c:pt>
                <c:pt idx="1">
                  <c:v>35.354750941816661</c:v>
                </c:pt>
                <c:pt idx="2">
                  <c:v>25.479052456872704</c:v>
                </c:pt>
                <c:pt idx="3">
                  <c:v>18.277527765162461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AE-465B-8E94-07B9A1B12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2275887"/>
        <c:axId val="1752279631"/>
      </c:barChart>
      <c:catAx>
        <c:axId val="175227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752279631"/>
        <c:crosses val="autoZero"/>
        <c:auto val="1"/>
        <c:lblAlgn val="ctr"/>
        <c:lblOffset val="100"/>
        <c:noMultiLvlLbl val="0"/>
      </c:catAx>
      <c:valAx>
        <c:axId val="175227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75227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39019886699401"/>
          <c:y val="0.92939677255415021"/>
          <c:w val="0.70353881998747381"/>
          <c:h val="7.0603227445849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200" b="1" i="0" baseline="0" dirty="0">
                <a:solidFill>
                  <a:schemeClr val="tx1"/>
                </a:solidFill>
                <a:effectLst/>
              </a:rPr>
              <a:t>Estonia:</a:t>
            </a:r>
            <a:r>
              <a:rPr lang="et-EE" sz="2200" b="0" i="0" baseline="0" dirty="0">
                <a:solidFill>
                  <a:schemeClr val="tx1"/>
                </a:solidFill>
                <a:effectLst/>
              </a:rPr>
              <a:t> </a:t>
            </a:r>
            <a:r>
              <a:rPr lang="et-EE" sz="2200" b="0" i="0" baseline="0" dirty="0" smtClean="0">
                <a:solidFill>
                  <a:schemeClr val="tx1"/>
                </a:solidFill>
                <a:effectLst/>
              </a:rPr>
              <a:t>sotsiaalne aktiivsus nendel, kes olid 2015 </a:t>
            </a:r>
            <a:r>
              <a:rPr lang="et-EE" sz="2200" b="0" i="0" baseline="0" dirty="0" smtClean="0">
                <a:solidFill>
                  <a:schemeClr val="accent1"/>
                </a:solidFill>
                <a:effectLst/>
              </a:rPr>
              <a:t>55-64</a:t>
            </a:r>
            <a:r>
              <a:rPr lang="et-EE" sz="2200" b="0" i="0" baseline="0" dirty="0" smtClean="0">
                <a:solidFill>
                  <a:schemeClr val="tx1"/>
                </a:solidFill>
                <a:effectLst/>
              </a:rPr>
              <a:t> , %</a:t>
            </a:r>
            <a:endParaRPr lang="et-EE" sz="22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tegevused!$A$67</c:f>
              <c:strCache>
                <c:ptCount val="1"/>
                <c:pt idx="0">
                  <c:v>no_active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tegevused!$F$58:$I$58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tegevused!$F$67:$I$67</c:f>
              <c:numCache>
                <c:formatCode>0</c:formatCode>
                <c:ptCount val="4"/>
                <c:pt idx="0">
                  <c:v>24.901768172888016</c:v>
                </c:pt>
                <c:pt idx="1">
                  <c:v>26.694166175604007</c:v>
                </c:pt>
                <c:pt idx="2">
                  <c:v>29.462508294625081</c:v>
                </c:pt>
                <c:pt idx="3">
                  <c:v>33.581081081081081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E-42DB-9DE8-07FB258CAD08}"/>
            </c:ext>
          </c:extLst>
        </c:ser>
        <c:ser>
          <c:idx val="1"/>
          <c:order val="1"/>
          <c:tx>
            <c:strRef>
              <c:f>tegevused!$A$68</c:f>
              <c:strCache>
                <c:ptCount val="1"/>
                <c:pt idx="0">
                  <c:v>only_socially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tegevused!$F$58:$I$58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tegevused!$F$68:$I$68</c:f>
              <c:numCache>
                <c:formatCode>0</c:formatCode>
                <c:ptCount val="4"/>
                <c:pt idx="0">
                  <c:v>6.9253438113948915</c:v>
                </c:pt>
                <c:pt idx="1">
                  <c:v>6.7177371832645845</c:v>
                </c:pt>
                <c:pt idx="2">
                  <c:v>8.42733908427339</c:v>
                </c:pt>
                <c:pt idx="3">
                  <c:v>9.3243243243243246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E-42DB-9DE8-07FB258CAD08}"/>
            </c:ext>
          </c:extLst>
        </c:ser>
        <c:ser>
          <c:idx val="2"/>
          <c:order val="2"/>
          <c:tx>
            <c:strRef>
              <c:f>tegevused!$A$69</c:f>
              <c:strCache>
                <c:ptCount val="1"/>
                <c:pt idx="0">
                  <c:v>only_job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tegevused!$F$58:$I$58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tegevused!$F$69:$I$69</c:f>
              <c:numCache>
                <c:formatCode>0</c:formatCode>
                <c:ptCount val="4"/>
                <c:pt idx="0">
                  <c:v>36.542239685658153</c:v>
                </c:pt>
                <c:pt idx="1">
                  <c:v>37.595757218621095</c:v>
                </c:pt>
                <c:pt idx="2">
                  <c:v>30.988719309887195</c:v>
                </c:pt>
                <c:pt idx="3">
                  <c:v>26.554054054054053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1E-42DB-9DE8-07FB258CAD08}"/>
            </c:ext>
          </c:extLst>
        </c:ser>
        <c:ser>
          <c:idx val="3"/>
          <c:order val="3"/>
          <c:tx>
            <c:strRef>
              <c:f>tegevused!$A$70</c:f>
              <c:strCache>
                <c:ptCount val="1"/>
                <c:pt idx="0">
                  <c:v>socially&amp;job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tegevused!$F$58:$I$58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tegevused!$F$70:$I$70</c:f>
              <c:numCache>
                <c:formatCode>0</c:formatCode>
                <c:ptCount val="4"/>
                <c:pt idx="0">
                  <c:v>31.630648330058939</c:v>
                </c:pt>
                <c:pt idx="1">
                  <c:v>28.992339422510312</c:v>
                </c:pt>
                <c:pt idx="2">
                  <c:v>31.121433311214332</c:v>
                </c:pt>
                <c:pt idx="3">
                  <c:v>30.54054054054054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1E-42DB-9DE8-07FB258CA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3654623"/>
        <c:axId val="1833652127"/>
      </c:barChart>
      <c:catAx>
        <c:axId val="183365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833652127"/>
        <c:crosses val="autoZero"/>
        <c:auto val="1"/>
        <c:lblAlgn val="ctr"/>
        <c:lblOffset val="100"/>
        <c:noMultiLvlLbl val="0"/>
      </c:catAx>
      <c:valAx>
        <c:axId val="1833652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83365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34836219528973"/>
          <c:y val="0.92939677255415021"/>
          <c:w val="0.67330310555478368"/>
          <c:h val="7.0603227445849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200" b="1" dirty="0">
                <a:solidFill>
                  <a:schemeClr val="tx1"/>
                </a:solidFill>
              </a:rPr>
              <a:t>SHARE</a:t>
            </a:r>
            <a:r>
              <a:rPr lang="et-EE" sz="2200" dirty="0">
                <a:solidFill>
                  <a:schemeClr val="tx1"/>
                </a:solidFill>
              </a:rPr>
              <a:t>: </a:t>
            </a:r>
            <a:r>
              <a:rPr lang="et-EE" sz="2200" dirty="0" smtClean="0">
                <a:solidFill>
                  <a:schemeClr val="tx1"/>
                </a:solidFill>
              </a:rPr>
              <a:t>sotsiaalne aktiivsus nendel, kes olid 2015 </a:t>
            </a:r>
            <a:r>
              <a:rPr lang="et-EE" sz="2200" dirty="0" smtClean="0">
                <a:solidFill>
                  <a:schemeClr val="accent1"/>
                </a:solidFill>
              </a:rPr>
              <a:t>55-64</a:t>
            </a:r>
            <a:r>
              <a:rPr lang="et-EE" sz="2200" dirty="0" smtClean="0">
                <a:solidFill>
                  <a:schemeClr val="tx1"/>
                </a:solidFill>
              </a:rPr>
              <a:t> </a:t>
            </a:r>
            <a:r>
              <a:rPr lang="et-EE" sz="2200" dirty="0">
                <a:solidFill>
                  <a:schemeClr val="tx1"/>
                </a:solidFill>
              </a:rPr>
              <a:t>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tegevused!$A$67</c:f>
              <c:strCache>
                <c:ptCount val="1"/>
                <c:pt idx="0">
                  <c:v>no_active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tegevused!$B$58:$E$58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tegevused!$B$67:$E$67</c:f>
              <c:numCache>
                <c:formatCode>0</c:formatCode>
                <c:ptCount val="4"/>
                <c:pt idx="0">
                  <c:v>24.600915728251454</c:v>
                </c:pt>
                <c:pt idx="1">
                  <c:v>23.425073252406865</c:v>
                </c:pt>
                <c:pt idx="2">
                  <c:v>33.118744656238995</c:v>
                </c:pt>
                <c:pt idx="3">
                  <c:v>40.980966929523966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E-465B-8E94-07B9A1B12D09}"/>
            </c:ext>
          </c:extLst>
        </c:ser>
        <c:ser>
          <c:idx val="1"/>
          <c:order val="1"/>
          <c:tx>
            <c:strRef>
              <c:f>tegevused!$A$68</c:f>
              <c:strCache>
                <c:ptCount val="1"/>
                <c:pt idx="0">
                  <c:v>only_socially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tegevused!$B$58:$E$58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tegevused!$B$68:$E$68</c:f>
              <c:numCache>
                <c:formatCode>0</c:formatCode>
                <c:ptCount val="4"/>
                <c:pt idx="0">
                  <c:v>13.253310233881946</c:v>
                </c:pt>
                <c:pt idx="1">
                  <c:v>16.361448304730011</c:v>
                </c:pt>
                <c:pt idx="2">
                  <c:v>19.056480410400845</c:v>
                </c:pt>
                <c:pt idx="3">
                  <c:v>20.230378597085174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AE-465B-8E94-07B9A1B12D09}"/>
            </c:ext>
          </c:extLst>
        </c:ser>
        <c:ser>
          <c:idx val="2"/>
          <c:order val="2"/>
          <c:tx>
            <c:strRef>
              <c:f>tegevused!$A$69</c:f>
              <c:strCache>
                <c:ptCount val="1"/>
                <c:pt idx="0">
                  <c:v>only_job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tegevused!$B$58:$E$58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tegevused!$B$69:$E$69</c:f>
              <c:numCache>
                <c:formatCode>0</c:formatCode>
                <c:ptCount val="4"/>
                <c:pt idx="0">
                  <c:v>27.527533721074125</c:v>
                </c:pt>
                <c:pt idx="1">
                  <c:v>24.858727501046463</c:v>
                </c:pt>
                <c:pt idx="2">
                  <c:v>22.345722476487452</c:v>
                </c:pt>
                <c:pt idx="3">
                  <c:v>20.511126708228396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AE-465B-8E94-07B9A1B12D09}"/>
            </c:ext>
          </c:extLst>
        </c:ser>
        <c:ser>
          <c:idx val="3"/>
          <c:order val="3"/>
          <c:tx>
            <c:strRef>
              <c:f>tegevused!$A$70</c:f>
              <c:strCache>
                <c:ptCount val="1"/>
                <c:pt idx="0">
                  <c:v>socially&amp;job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tegevused!$B$58:$E$58</c:f>
              <c:strCache>
                <c:ptCount val="4"/>
                <c:pt idx="0">
                  <c:v>_w4</c:v>
                </c:pt>
                <c:pt idx="1">
                  <c:v>_w5</c:v>
                </c:pt>
                <c:pt idx="2">
                  <c:v>_w6</c:v>
                </c:pt>
                <c:pt idx="3">
                  <c:v>_w7</c:v>
                </c:pt>
              </c:strCache>
            </c:strRef>
          </c:cat>
          <c:val>
            <c:numRef>
              <c:f>tegevused!$B$70:$E$70</c:f>
              <c:numCache>
                <c:formatCode>0</c:formatCode>
                <c:ptCount val="4"/>
                <c:pt idx="0">
                  <c:v>34.618240316792473</c:v>
                </c:pt>
                <c:pt idx="1">
                  <c:v>35.354750941816661</c:v>
                </c:pt>
                <c:pt idx="2">
                  <c:v>25.479052456872704</c:v>
                </c:pt>
                <c:pt idx="3">
                  <c:v>18.277527765162461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AE-465B-8E94-07B9A1B12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2275887"/>
        <c:axId val="1752279631"/>
      </c:barChart>
      <c:catAx>
        <c:axId val="175227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752279631"/>
        <c:crosses val="autoZero"/>
        <c:auto val="1"/>
        <c:lblAlgn val="ctr"/>
        <c:lblOffset val="100"/>
        <c:noMultiLvlLbl val="0"/>
      </c:catAx>
      <c:valAx>
        <c:axId val="175227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752275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39019886699401"/>
          <c:y val="0.92939677255415021"/>
          <c:w val="0.70353881998747381"/>
          <c:h val="7.06032274458497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43DF4-EF43-457F-BA2B-95634CEC4251}" type="datetimeFigureOut">
              <a:rPr lang="et-EE" smtClean="0"/>
              <a:pPr/>
              <a:t>24.09.2020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B5096-B1AA-4A46-946F-951025B3DC4B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633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3205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6157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1368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90366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4131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2148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48459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4647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78761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820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7309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426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6553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95C663-87CF-4C1B-B331-9051740B0A9E}" type="slidenum">
              <a:rPr lang="et-EE" smtClean="0"/>
              <a:pPr/>
              <a:t>22</a:t>
            </a:fld>
            <a:endParaRPr lang="et-EE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994957" y="754751"/>
            <a:ext cx="4806336" cy="37221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t-EE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83" y="4715724"/>
            <a:ext cx="5428719" cy="4457750"/>
          </a:xfrm>
          <a:noFill/>
          <a:ln/>
        </p:spPr>
        <p:txBody>
          <a:bodyPr wrap="none" anchor="ctr"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6184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07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1113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95C663-87CF-4C1B-B331-9051740B0A9E}" type="slidenum">
              <a:rPr lang="et-EE" smtClean="0"/>
              <a:pPr/>
              <a:t>25</a:t>
            </a:fld>
            <a:endParaRPr lang="et-EE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994957" y="754751"/>
            <a:ext cx="4806336" cy="37221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t-EE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83" y="4715724"/>
            <a:ext cx="5428719" cy="4457750"/>
          </a:xfrm>
          <a:noFill/>
          <a:ln/>
        </p:spPr>
        <p:txBody>
          <a:bodyPr wrap="none" anchor="ctr"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80630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95C663-87CF-4C1B-B331-9051740B0A9E}" type="slidenum">
              <a:rPr lang="et-EE" smtClean="0"/>
              <a:pPr/>
              <a:t>26</a:t>
            </a:fld>
            <a:endParaRPr lang="et-EE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994957" y="754751"/>
            <a:ext cx="4806336" cy="37221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t-EE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83" y="4715724"/>
            <a:ext cx="5428719" cy="4457750"/>
          </a:xfrm>
          <a:noFill/>
          <a:ln/>
        </p:spPr>
        <p:txBody>
          <a:bodyPr wrap="none" anchor="ctr"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69909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95C663-87CF-4C1B-B331-9051740B0A9E}" type="slidenum">
              <a:rPr lang="et-EE" smtClean="0"/>
              <a:pPr/>
              <a:t>27</a:t>
            </a:fld>
            <a:endParaRPr lang="et-EE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994957" y="754751"/>
            <a:ext cx="4806336" cy="372216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t-EE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83" y="4715724"/>
            <a:ext cx="5428719" cy="4457750"/>
          </a:xfrm>
          <a:noFill/>
          <a:ln/>
        </p:spPr>
        <p:txBody>
          <a:bodyPr wrap="none" anchor="ctr"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17216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Austraalias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jõudtud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järeldusele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inimesi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peaks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nähtama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saadaval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tööjõudu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tööelu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pikendamise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sihtgruppi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või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sõltuvuses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elavaid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hoolduse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saajaid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välja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teeninud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õppimisvõimalused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juhtimiseks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täitmiseks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eesmärgipäraselt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produktiivselt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Cuthill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2016</a:t>
            </a:r>
            <a:r>
              <a:rPr lang="et-E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t-E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Reghenzani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-Kearns, D. (2017). Wider benefits of seniors' learning: an Australian perspective. International Journal of Education and Ageing, 4(1), 47-60).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28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7425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3E897-987D-4F1C-AD1E-BC073B771D19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8802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2707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780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184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29595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254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6E3B8-3319-4B1A-A079-5B4163B65E9E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872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CF83-6A55-4578-83D4-B5FE02E8A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072A8-8FB3-4F57-9115-F1F958AEE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1E3A7-D24F-4B6B-ACD1-2E33958F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24.09.2020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66E13-486D-4AEC-8655-39A25EA7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E809F-36B4-43C3-9801-E4EAF85D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9334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36C7C-6CCA-49D8-B1CC-8FE85E83E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C6891-243F-47A2-A063-323C7704A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64E91-748E-4469-9AA4-2382D7B3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24.09.2020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9F76F-EA59-4D60-AAF7-D2CF2090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5D415-A8F0-4171-A3D7-7A1A98BB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043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85A92F-4694-4B29-A13C-A83B6F4B4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4CCFF-D59B-4BFD-A0B7-4FD1FD0CA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9705E-2777-479F-BDCF-57AF934F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24.09.2020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FB219-440E-4ABA-BC5A-0FFEB31E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B6322-2656-4579-91D5-928AB4E3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140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AA69D-FBC3-4E20-BB87-8C0A9DC0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5F917-7E89-4EFE-B08C-97A9D63B9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D2B9F-A9DC-4818-8136-5724B19B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24.09.2020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4D418-09E0-44C4-A674-2C77D909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6D1D4-A5F9-4D4B-A5ED-ABC4ACD5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55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61DA-ED14-4692-B88B-EDBA37E0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803F8-99C4-4B70-8B0F-3A062B2CE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27A9D-371F-4EA0-8042-83D4FF23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24.09.2020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8C07F-F35E-43F0-8D2D-0E193706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A94E5-0341-4A79-8D1F-BEDAD876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320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8168-7120-4C42-8517-DFA778F4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497FC-5380-44F0-8C0D-99E222874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C8535-FCEA-43C2-9C8C-C7EB13110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5DB2C-3230-4417-AF8B-F5B1B68A1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24.09.2020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59757-DD61-42BB-818D-9298884A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21ABE-0A0F-477B-BDF9-CBFDD8C7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926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091A3-F20A-4143-8D78-EAC1F743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725AA-3E75-4BE4-A90E-A0CB79B02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5E7BB-451B-4449-82B4-3671F0C3C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06923-C006-4F2C-93E9-571C0D139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DC64B-3C55-4830-9E83-36326D817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C0DA0-E322-49B2-A378-3E9A1A40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24.09.2020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44FC6-4BFE-4FE1-A024-746002DE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BE74C-0534-469D-8848-56315767F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887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E879-6656-4CAF-B473-C06392C83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2A6C6-4205-42C4-85F7-374CF2B2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24.09.2020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E6A22-C995-49B5-B1EF-75CB113C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1FD3E-AC18-4CF3-B625-0F2514FC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337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32149-8D4D-4363-9F67-ADDF4634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24.09.2020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13923-800F-4FC6-B73B-466A6B2D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55068-6BC2-4291-BB6E-19EC6E24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5078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7217-966F-4083-A6F2-BB6EA7C41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C9036-3598-45CD-91DB-247AE40CA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3FF26-0E4F-4F15-B8E2-2476F5AE1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8F8F9-2706-434C-9616-7E0224426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24.09.2020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2EF5E-048D-431A-A986-CD476599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0CCA8-87B0-4E93-9DEC-CD3200E0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9195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2304-F55C-4661-BD43-9A1E955F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E94CA-E37B-4F7D-AB8D-CA37C5948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0B16F-C0DB-4F5E-BEB8-C86673849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ECA58-F49A-4E43-AEBE-10854233F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E2FF-2853-4A1E-A311-D525B5DE4454}" type="datetimeFigureOut">
              <a:rPr lang="et-EE" smtClean="0"/>
              <a:pPr/>
              <a:t>24.09.2020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89AAC-7A44-4E1B-BAAF-C17EBE9A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08DF8-E1F8-4496-804A-A5B6D2AC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379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C87246-C5E8-4D1D-B862-097D670B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B1F28-FD22-45EB-9135-54280BE2B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9DE2-1525-4F5B-8056-4E7369151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3E2FF-2853-4A1E-A311-D525B5DE4454}" type="datetimeFigureOut">
              <a:rPr lang="et-EE" smtClean="0"/>
              <a:pPr/>
              <a:t>24.09.2020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68968-9996-4A76-992B-BAE457A03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170EC-435B-4E1C-8304-163C26FD0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ECD4-4201-4BDB-A964-031F2904624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717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T/TXT/?qid=1572259048202&amp;uri=CELEX:52018DC002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igiteataja.ee/akt/129082014021?leiaKehti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channel/UCmZnaieT3VouLrwN2XtP3AA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6">
            <a:extLst>
              <a:ext uri="{FF2B5EF4-FFF2-40B4-BE49-F238E27FC236}">
                <a16:creationId xmlns:a16="http://schemas.microsoft.com/office/drawing/2014/main" id="{BAACAC90-32D2-46DF-B98A-E48231919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7531" y="965199"/>
            <a:ext cx="7532719" cy="4927601"/>
          </a:xfrm>
        </p:spPr>
        <p:txBody>
          <a:bodyPr anchor="ctr">
            <a:normAutofit/>
          </a:bodyPr>
          <a:lstStyle/>
          <a:p>
            <a:pPr algn="l"/>
            <a:r>
              <a:rPr lang="et-EE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Eesti elanikud teiselt </a:t>
            </a:r>
            <a:r>
              <a:rPr lang="et-EE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planeedilt </a:t>
            </a:r>
            <a:br>
              <a:rPr lang="et-EE" sz="4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t-EE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Vanemas </a:t>
            </a:r>
            <a:r>
              <a:rPr lang="et-EE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keskeas </a:t>
            </a:r>
            <a:r>
              <a:rPr lang="et-EE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eestimaalaste </a:t>
            </a:r>
            <a:r>
              <a:rPr lang="et-EE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digioskuste</a:t>
            </a:r>
            <a:r>
              <a:rPr lang="et-EE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ja sotsiaalse </a:t>
            </a:r>
            <a:r>
              <a:rPr lang="et-EE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kaasatuse</a:t>
            </a:r>
            <a:r>
              <a:rPr lang="et-EE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dünaamika </a:t>
            </a:r>
            <a:r>
              <a:rPr lang="et-EE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2011–2017 </a:t>
            </a:r>
            <a:r>
              <a:rPr lang="et-EE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SHARE uuringu </a:t>
            </a:r>
            <a:r>
              <a:rPr lang="et-EE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alusel </a:t>
            </a:r>
            <a:r>
              <a:rPr lang="et-EE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et-EE" sz="4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t-EE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t-EE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Subtitle 7">
            <a:extLst>
              <a:ext uri="{FF2B5EF4-FFF2-40B4-BE49-F238E27FC236}">
                <a16:creationId xmlns:a16="http://schemas.microsoft.com/office/drawing/2014/main" id="{5B6D72EC-4594-45EE-88CD-6CEF0796C175}"/>
              </a:ext>
            </a:extLst>
          </p:cNvPr>
          <p:cNvSpPr txBox="1">
            <a:spLocks/>
          </p:cNvSpPr>
          <p:nvPr/>
        </p:nvSpPr>
        <p:spPr>
          <a:xfrm>
            <a:off x="637659" y="965198"/>
            <a:ext cx="3102138" cy="492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t-EE" sz="4000" dirty="0">
                <a:solidFill>
                  <a:schemeClr val="accent1"/>
                </a:solidFill>
              </a:rPr>
              <a:t>Tiina Tambaum</a:t>
            </a:r>
          </a:p>
          <a:p>
            <a:pPr marL="0" indent="0" algn="r">
              <a:buNone/>
            </a:pPr>
            <a:r>
              <a:rPr lang="et-EE" dirty="0">
                <a:solidFill>
                  <a:schemeClr val="accent1"/>
                </a:solidFill>
              </a:rPr>
              <a:t>TLÜ Eesti demograafia keskus</a:t>
            </a:r>
          </a:p>
          <a:p>
            <a:pPr marL="0" indent="0" algn="r">
              <a:buNone/>
            </a:pPr>
            <a:r>
              <a:rPr lang="et-EE" dirty="0" err="1">
                <a:solidFill>
                  <a:schemeClr val="accent1"/>
                </a:solidFill>
              </a:rPr>
              <a:t>haridusgerontoloog</a:t>
            </a:r>
            <a:endParaRPr lang="et-E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7">
            <a:extLst>
              <a:ext uri="{FF2B5EF4-FFF2-40B4-BE49-F238E27FC236}">
                <a16:creationId xmlns:a16="http://schemas.microsoft.com/office/drawing/2014/main" id="{5B6D72EC-4594-45EE-88CD-6CEF0796C175}"/>
              </a:ext>
            </a:extLst>
          </p:cNvPr>
          <p:cNvSpPr txBox="1">
            <a:spLocks/>
          </p:cNvSpPr>
          <p:nvPr/>
        </p:nvSpPr>
        <p:spPr>
          <a:xfrm>
            <a:off x="764884" y="797371"/>
            <a:ext cx="3102138" cy="492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t-EE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3380" y="1384308"/>
            <a:ext cx="721069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sz="2800" dirty="0"/>
          </a:p>
          <a:p>
            <a:r>
              <a:rPr lang="et-EE" sz="4000" dirty="0" smtClean="0"/>
              <a:t>Mida võõram on ümbrus, seda ebaturvalisem.</a:t>
            </a:r>
          </a:p>
          <a:p>
            <a:endParaRPr lang="et-EE" sz="4000" dirty="0"/>
          </a:p>
          <a:p>
            <a:r>
              <a:rPr lang="et-EE" sz="4000" dirty="0"/>
              <a:t>Turvatunne on inimese baasvajadus</a:t>
            </a:r>
          </a:p>
          <a:p>
            <a:r>
              <a:rPr lang="et-EE" sz="4000" dirty="0" smtClean="0"/>
              <a:t> 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17994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7">
            <a:extLst>
              <a:ext uri="{FF2B5EF4-FFF2-40B4-BE49-F238E27FC236}">
                <a16:creationId xmlns:a16="http://schemas.microsoft.com/office/drawing/2014/main" id="{5B6D72EC-4594-45EE-88CD-6CEF0796C175}"/>
              </a:ext>
            </a:extLst>
          </p:cNvPr>
          <p:cNvSpPr txBox="1">
            <a:spLocks/>
          </p:cNvSpPr>
          <p:nvPr/>
        </p:nvSpPr>
        <p:spPr>
          <a:xfrm>
            <a:off x="321564" y="2595154"/>
            <a:ext cx="3650362" cy="1759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7300" dirty="0" err="1">
                <a:solidFill>
                  <a:schemeClr val="accent1"/>
                </a:solidFill>
              </a:rPr>
              <a:t>Mis</a:t>
            </a:r>
            <a:r>
              <a:rPr lang="en-US" sz="7300" dirty="0">
                <a:solidFill>
                  <a:schemeClr val="accent1"/>
                </a:solidFill>
              </a:rPr>
              <a:t> on </a:t>
            </a:r>
            <a:r>
              <a:rPr lang="en-US" sz="7300" dirty="0" err="1" smtClean="0">
                <a:solidFill>
                  <a:schemeClr val="accent1"/>
                </a:solidFill>
              </a:rPr>
              <a:t>üldoskused</a:t>
            </a:r>
            <a:r>
              <a:rPr lang="et-EE" sz="7300" dirty="0" smtClean="0">
                <a:solidFill>
                  <a:schemeClr val="accent1"/>
                </a:solidFill>
              </a:rPr>
              <a:t>?</a:t>
            </a:r>
          </a:p>
          <a:p>
            <a:pPr marL="0" indent="0" algn="r">
              <a:buNone/>
            </a:pPr>
            <a:r>
              <a:rPr lang="et-EE" sz="4000" dirty="0"/>
              <a:t>Euroopa Parlament (2006). Nõukogu soovitus võtmepädevuste kohta elukestvas õppes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endParaRPr lang="et-EE" sz="40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6057" y="772566"/>
            <a:ext cx="78985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700" dirty="0"/>
              <a:t>Ülekantavad pädevused </a:t>
            </a:r>
            <a:r>
              <a:rPr lang="et-EE" sz="2700" dirty="0" smtClean="0"/>
              <a:t>(nimetatud ka </a:t>
            </a:r>
            <a:r>
              <a:rPr lang="et-EE" sz="2700" dirty="0" err="1"/>
              <a:t>üldoskused</a:t>
            </a:r>
            <a:r>
              <a:rPr lang="et-EE" sz="2700" dirty="0"/>
              <a:t>, </a:t>
            </a:r>
            <a:r>
              <a:rPr lang="et-EE" sz="2700" dirty="0" smtClean="0"/>
              <a:t>võtmepädevused) </a:t>
            </a:r>
            <a:r>
              <a:rPr lang="et-EE" sz="2700" dirty="0"/>
              <a:t>on – vastandatuna erialastele või konkreetse töövaldkonnaga </a:t>
            </a:r>
            <a:r>
              <a:rPr lang="et-EE" sz="2700" dirty="0" smtClean="0"/>
              <a:t>seotud pädevustele – </a:t>
            </a:r>
          </a:p>
          <a:p>
            <a:r>
              <a:rPr lang="et-EE" sz="2700" b="1" dirty="0" smtClean="0"/>
              <a:t>selliste </a:t>
            </a:r>
            <a:r>
              <a:rPr lang="et-EE" sz="2700" b="1" dirty="0"/>
              <a:t>teadmiste, oskuste ja hoiakute kombinatsioonid, </a:t>
            </a:r>
            <a:endParaRPr lang="et-EE" sz="2700" b="1" dirty="0" smtClean="0"/>
          </a:p>
          <a:p>
            <a:r>
              <a:rPr lang="et-EE" sz="2700" b="1" dirty="0" smtClean="0"/>
              <a:t>mida </a:t>
            </a:r>
            <a:r>
              <a:rPr lang="et-EE" sz="2700" b="1" dirty="0"/>
              <a:t>vajavad kõik inimesed, </a:t>
            </a:r>
            <a:endParaRPr lang="et-EE" sz="2700" b="1" dirty="0" smtClean="0"/>
          </a:p>
          <a:p>
            <a:r>
              <a:rPr lang="et-EE" sz="2700" b="1" dirty="0" smtClean="0"/>
              <a:t>et</a:t>
            </a:r>
            <a:r>
              <a:rPr lang="et-EE" sz="2700" dirty="0" smtClean="0"/>
              <a:t> </a:t>
            </a:r>
            <a:r>
              <a:rPr lang="et-EE" sz="2700" b="1" dirty="0"/>
              <a:t>tagada </a:t>
            </a:r>
            <a:r>
              <a:rPr lang="et-EE" sz="2700" dirty="0" smtClean="0"/>
              <a:t>elu- või </a:t>
            </a:r>
            <a:r>
              <a:rPr lang="et-EE" sz="2700" dirty="0"/>
              <a:t>tegevusvaldkonnast </a:t>
            </a:r>
            <a:r>
              <a:rPr lang="et-EE" sz="2700" dirty="0" smtClean="0"/>
              <a:t>sõltumata</a:t>
            </a:r>
            <a:endParaRPr lang="et-EE" sz="2700" b="1" dirty="0" smtClean="0"/>
          </a:p>
          <a:p>
            <a:pPr lvl="1"/>
            <a:r>
              <a:rPr lang="et-EE" sz="2700" b="1" dirty="0" smtClean="0"/>
              <a:t>edukas hakkamasaamine</a:t>
            </a:r>
            <a:r>
              <a:rPr lang="et-EE" sz="2700" b="1" dirty="0"/>
              <a:t>, </a:t>
            </a:r>
            <a:endParaRPr lang="et-EE" sz="2700" b="1" dirty="0" smtClean="0"/>
          </a:p>
          <a:p>
            <a:pPr lvl="1"/>
            <a:r>
              <a:rPr lang="et-EE" sz="2700" b="1" dirty="0" smtClean="0"/>
              <a:t>eneseteostus </a:t>
            </a:r>
            <a:r>
              <a:rPr lang="et-EE" sz="2700" b="1" dirty="0"/>
              <a:t>ja areng, </a:t>
            </a:r>
            <a:endParaRPr lang="et-EE" sz="2700" b="1" dirty="0" smtClean="0"/>
          </a:p>
          <a:p>
            <a:pPr lvl="1"/>
            <a:r>
              <a:rPr lang="et-EE" sz="2700" b="1" dirty="0" smtClean="0"/>
              <a:t>kodanikuaktiivsus</a:t>
            </a:r>
            <a:r>
              <a:rPr lang="et-EE" sz="2700" b="1" dirty="0"/>
              <a:t>, </a:t>
            </a:r>
            <a:endParaRPr lang="et-EE" sz="2700" b="1" dirty="0" smtClean="0"/>
          </a:p>
          <a:p>
            <a:pPr lvl="1"/>
            <a:r>
              <a:rPr lang="et-EE" sz="2700" b="1" dirty="0" smtClean="0"/>
              <a:t>sotsiaalne </a:t>
            </a:r>
            <a:r>
              <a:rPr lang="et-EE" sz="2700" b="1" dirty="0"/>
              <a:t>kaasatus </a:t>
            </a:r>
            <a:endParaRPr lang="et-EE" sz="2700" b="1" dirty="0" smtClean="0"/>
          </a:p>
          <a:p>
            <a:pPr lvl="1"/>
            <a:r>
              <a:rPr lang="et-EE" sz="2700" b="1" dirty="0" smtClean="0"/>
              <a:t>ning tööhõive.</a:t>
            </a:r>
            <a:endParaRPr lang="et-EE" sz="2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1564" y="6107071"/>
            <a:ext cx="11426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dirty="0" smtClean="0"/>
              <a:t>Euroopa Parlament (2006). Nõukogu soovitus võtmepädevuste </a:t>
            </a:r>
            <a:r>
              <a:rPr lang="et-EE" sz="1100" dirty="0"/>
              <a:t>kohta elukestvas </a:t>
            </a:r>
            <a:r>
              <a:rPr lang="et-EE" sz="1100" dirty="0" smtClean="0"/>
              <a:t>õppes. COM/2018/024 </a:t>
            </a:r>
            <a:r>
              <a:rPr lang="et-EE" sz="1100" dirty="0" err="1"/>
              <a:t>final</a:t>
            </a:r>
            <a:r>
              <a:rPr lang="et-EE" sz="1100" dirty="0"/>
              <a:t> - 2018/08 (NLE</a:t>
            </a:r>
            <a:r>
              <a:rPr lang="et-EE" sz="1100" dirty="0" smtClean="0"/>
              <a:t>) </a:t>
            </a:r>
            <a:r>
              <a:rPr lang="et-EE" sz="1100" dirty="0">
                <a:hlinkClick r:id="rId3"/>
              </a:rPr>
              <a:t>https://eur-lex.europa.eu/legal-content/ET/TXT/?qid=1572259048202&amp;uri=CELEX:52018DC0024</a:t>
            </a:r>
            <a:endParaRPr lang="et-EE" sz="1100" dirty="0"/>
          </a:p>
        </p:txBody>
      </p:sp>
    </p:spTree>
    <p:extLst>
      <p:ext uri="{BB962C8B-B14F-4D97-AF65-F5344CB8AC3E}">
        <p14:creationId xmlns:p14="http://schemas.microsoft.com/office/powerpoint/2010/main" val="14066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7">
            <a:extLst>
              <a:ext uri="{FF2B5EF4-FFF2-40B4-BE49-F238E27FC236}">
                <a16:creationId xmlns:a16="http://schemas.microsoft.com/office/drawing/2014/main" id="{5B6D72EC-4594-45EE-88CD-6CEF0796C175}"/>
              </a:ext>
            </a:extLst>
          </p:cNvPr>
          <p:cNvSpPr txBox="1">
            <a:spLocks/>
          </p:cNvSpPr>
          <p:nvPr/>
        </p:nvSpPr>
        <p:spPr>
          <a:xfrm>
            <a:off x="321564" y="2595154"/>
            <a:ext cx="3650362" cy="1759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000" b="1" dirty="0" err="1">
                <a:solidFill>
                  <a:schemeClr val="accent1"/>
                </a:solidFill>
              </a:rPr>
              <a:t>Mis</a:t>
            </a:r>
            <a:r>
              <a:rPr lang="en-US" sz="4000" b="1" dirty="0">
                <a:solidFill>
                  <a:schemeClr val="accent1"/>
                </a:solidFill>
              </a:rPr>
              <a:t> on </a:t>
            </a:r>
            <a:r>
              <a:rPr lang="en-US" sz="4000" b="1" dirty="0" err="1" smtClean="0">
                <a:solidFill>
                  <a:schemeClr val="accent1"/>
                </a:solidFill>
              </a:rPr>
              <a:t>üldoskused</a:t>
            </a:r>
            <a:r>
              <a:rPr lang="et-EE" sz="4000" b="1" dirty="0">
                <a:solidFill>
                  <a:schemeClr val="accent1"/>
                </a:solidFill>
              </a:rPr>
              <a:t>?</a:t>
            </a:r>
            <a:endParaRPr lang="et-EE" sz="4000" dirty="0"/>
          </a:p>
          <a:p>
            <a:pPr marL="0" indent="0" algn="r">
              <a:buNone/>
            </a:pP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endParaRPr lang="et-EE" sz="40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8208" y="6537960"/>
            <a:ext cx="6305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Gümnaasiumi</a:t>
            </a:r>
            <a:r>
              <a:rPr lang="en-US" sz="1000" dirty="0"/>
              <a:t> </a:t>
            </a:r>
            <a:r>
              <a:rPr lang="en-US" sz="1000" dirty="0" err="1"/>
              <a:t>riiklik</a:t>
            </a:r>
            <a:r>
              <a:rPr lang="en-US" sz="1000" dirty="0"/>
              <a:t> </a:t>
            </a:r>
            <a:r>
              <a:rPr lang="en-US" sz="1000" dirty="0" err="1"/>
              <a:t>õppekava</a:t>
            </a:r>
            <a:r>
              <a:rPr lang="en-US" sz="1000" dirty="0"/>
              <a:t> (2011). RT I, 14.01.2011, 2. </a:t>
            </a:r>
            <a:r>
              <a:rPr lang="en-US" sz="1000" u="sng" dirty="0">
                <a:hlinkClick r:id="rId3"/>
              </a:rPr>
              <a:t>https://</a:t>
            </a:r>
            <a:r>
              <a:rPr lang="en-US" sz="1000" u="sng" dirty="0" smtClean="0">
                <a:hlinkClick r:id="rId3"/>
              </a:rPr>
              <a:t>www.riigiteataja.ee/akt/129082014021?leiaKehtiv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208" y="971807"/>
            <a:ext cx="7624190" cy="47477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3215" y="411480"/>
            <a:ext cx="3618711" cy="1645919"/>
            <a:chOff x="7658419" y="384560"/>
            <a:chExt cx="4058738" cy="940525"/>
          </a:xfrm>
        </p:grpSpPr>
        <p:sp>
          <p:nvSpPr>
            <p:cNvPr id="9" name="Double Wave 8"/>
            <p:cNvSpPr/>
            <p:nvPr/>
          </p:nvSpPr>
          <p:spPr>
            <a:xfrm>
              <a:off x="7658419" y="384560"/>
              <a:ext cx="4058738" cy="940525"/>
            </a:xfrm>
            <a:prstGeom prst="doubleWav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34619" y="485491"/>
              <a:ext cx="39825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dirty="0" smtClean="0"/>
                <a:t>D</a:t>
              </a:r>
              <a:r>
                <a:rPr lang="en-US" sz="1400" dirty="0" err="1" smtClean="0"/>
                <a:t>igipädevus</a:t>
              </a:r>
              <a:r>
                <a:rPr lang="et-EE" sz="1400" dirty="0" smtClean="0"/>
                <a:t>: </a:t>
              </a:r>
              <a:r>
                <a:rPr lang="en-US" sz="1400" dirty="0" smtClean="0"/>
                <a:t>info </a:t>
              </a:r>
              <a:r>
                <a:rPr lang="en-US" sz="1400" dirty="0" err="1" smtClean="0"/>
                <a:t>haldamise</a:t>
              </a:r>
              <a:r>
                <a:rPr lang="et-EE" sz="1400" dirty="0" smtClean="0"/>
                <a:t>, </a:t>
              </a:r>
              <a:r>
                <a:rPr lang="en-US" sz="1400" dirty="0" err="1" smtClean="0"/>
                <a:t>digikeskkondades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suhtlemise</a:t>
              </a:r>
              <a:r>
                <a:rPr lang="et-EE" sz="1400" dirty="0" smtClean="0"/>
                <a:t>, </a:t>
              </a:r>
              <a:r>
                <a:rPr lang="en-US" sz="1400" dirty="0" err="1" smtClean="0"/>
                <a:t>sisuloome</a:t>
              </a:r>
              <a:r>
                <a:rPr lang="et-EE" sz="1400" dirty="0" smtClean="0"/>
                <a:t>, </a:t>
              </a:r>
              <a:r>
                <a:rPr lang="en-US" sz="1400" dirty="0" err="1" smtClean="0"/>
                <a:t>turvalise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tegutsemise</a:t>
              </a:r>
              <a:r>
                <a:rPr lang="et-EE" sz="1400" dirty="0" smtClean="0"/>
                <a:t>, </a:t>
              </a:r>
              <a:r>
                <a:rPr lang="en-US" sz="1400" dirty="0" err="1" smtClean="0"/>
                <a:t>probleemilahendusoskus</a:t>
              </a:r>
              <a:r>
                <a:rPr lang="et-EE" sz="1400" dirty="0" smtClean="0"/>
                <a:t> (</a:t>
              </a:r>
              <a:r>
                <a:rPr lang="en-US" sz="1400" dirty="0" err="1"/>
                <a:t>põhikooli</a:t>
              </a:r>
              <a:r>
                <a:rPr lang="en-US" sz="1400" dirty="0"/>
                <a:t> </a:t>
              </a:r>
              <a:r>
                <a:rPr lang="en-US" sz="1400" dirty="0" err="1" smtClean="0"/>
                <a:t>riiklik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õppekava</a:t>
              </a:r>
              <a:r>
                <a:rPr lang="et-EE" sz="1400" dirty="0" smtClean="0"/>
                <a:t>)</a:t>
              </a:r>
              <a:endParaRPr lang="et-E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32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062446" y="828674"/>
            <a:ext cx="10159636" cy="5424080"/>
            <a:chOff x="1390649" y="695325"/>
            <a:chExt cx="9848851" cy="5200650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93528564"/>
                </p:ext>
              </p:extLst>
            </p:nvPr>
          </p:nvGraphicFramePr>
          <p:xfrm>
            <a:off x="1390649" y="695325"/>
            <a:ext cx="9848851" cy="5200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Oval 4"/>
            <p:cNvSpPr/>
            <p:nvPr/>
          </p:nvSpPr>
          <p:spPr>
            <a:xfrm>
              <a:off x="9020175" y="1428750"/>
              <a:ext cx="533400" cy="331184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69339" y="913970"/>
            <a:ext cx="984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 smtClean="0">
                <a:solidFill>
                  <a:schemeClr val="accent1"/>
                </a:solidFill>
              </a:rPr>
              <a:t>50+ </a:t>
            </a:r>
            <a:endParaRPr lang="et-EE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1564" y="2628899"/>
            <a:ext cx="11548871" cy="4105276"/>
            <a:chOff x="321564" y="2628899"/>
            <a:chExt cx="11548871" cy="4105276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99654936"/>
                </p:ext>
              </p:extLst>
            </p:nvPr>
          </p:nvGraphicFramePr>
          <p:xfrm>
            <a:off x="321564" y="2628899"/>
            <a:ext cx="11548871" cy="41052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Oval 1"/>
            <p:cNvSpPr/>
            <p:nvPr/>
          </p:nvSpPr>
          <p:spPr>
            <a:xfrm>
              <a:off x="8572500" y="3352800"/>
              <a:ext cx="438149" cy="262890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47950" y="243840"/>
            <a:ext cx="7677149" cy="2308858"/>
            <a:chOff x="2647950" y="243840"/>
            <a:chExt cx="7677149" cy="2308858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87744080"/>
                </p:ext>
              </p:extLst>
            </p:nvPr>
          </p:nvGraphicFramePr>
          <p:xfrm>
            <a:off x="2647950" y="243840"/>
            <a:ext cx="7677149" cy="23088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Oval 7"/>
            <p:cNvSpPr/>
            <p:nvPr/>
          </p:nvSpPr>
          <p:spPr>
            <a:xfrm>
              <a:off x="7848600" y="647700"/>
              <a:ext cx="314325" cy="129540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47950" y="123825"/>
            <a:ext cx="764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>
                <a:solidFill>
                  <a:schemeClr val="accent1"/>
                </a:solidFill>
              </a:rPr>
              <a:t>50+</a:t>
            </a:r>
            <a:r>
              <a:rPr lang="et-EE" sz="4000" dirty="0" smtClean="0">
                <a:solidFill>
                  <a:schemeClr val="accent1"/>
                </a:solidFill>
              </a:rPr>
              <a:t> </a:t>
            </a:r>
            <a:endParaRPr lang="et-EE" sz="40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564" y="2644914"/>
            <a:ext cx="1333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>
                <a:solidFill>
                  <a:schemeClr val="accent1"/>
                </a:solidFill>
              </a:rPr>
              <a:t>55–64</a:t>
            </a:r>
            <a:r>
              <a:rPr lang="et-EE" sz="4000" dirty="0" smtClean="0">
                <a:solidFill>
                  <a:schemeClr val="accent1"/>
                </a:solidFill>
              </a:rPr>
              <a:t> </a:t>
            </a:r>
            <a:endParaRPr lang="et-EE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47925" y="6276348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/>
              <a:t>1. kv = 0</a:t>
            </a:r>
            <a:r>
              <a:rPr lang="et-EE" sz="1400" dirty="0"/>
              <a:t>–</a:t>
            </a:r>
            <a:r>
              <a:rPr lang="et-EE" sz="1400" dirty="0" smtClean="0"/>
              <a:t>8 a</a:t>
            </a:r>
            <a:r>
              <a:rPr lang="et-EE" sz="1400" dirty="0"/>
              <a:t>		</a:t>
            </a:r>
            <a:r>
              <a:rPr lang="et-EE" sz="1400" dirty="0" smtClean="0"/>
              <a:t>2. </a:t>
            </a:r>
            <a:r>
              <a:rPr lang="et-EE" sz="1400" dirty="0"/>
              <a:t>kv = 9–11</a:t>
            </a:r>
            <a:r>
              <a:rPr lang="et-EE" sz="1400" dirty="0" smtClean="0"/>
              <a:t> </a:t>
            </a:r>
            <a:r>
              <a:rPr lang="et-EE" sz="1400" dirty="0"/>
              <a:t>a 	</a:t>
            </a:r>
            <a:r>
              <a:rPr lang="et-EE" sz="1400" dirty="0" smtClean="0"/>
              <a:t>	3</a:t>
            </a:r>
            <a:r>
              <a:rPr lang="et-EE" sz="1400" dirty="0"/>
              <a:t>. kv </a:t>
            </a:r>
            <a:r>
              <a:rPr lang="et-EE" sz="1400" dirty="0" smtClean="0"/>
              <a:t>= 12–13 a 	4</a:t>
            </a:r>
            <a:r>
              <a:rPr lang="et-EE" sz="1400" dirty="0"/>
              <a:t>. kv </a:t>
            </a:r>
            <a:r>
              <a:rPr lang="et-EE" sz="1400" dirty="0" smtClean="0"/>
              <a:t>&gt;13 </a:t>
            </a:r>
            <a:r>
              <a:rPr lang="et-EE" sz="1400" dirty="0"/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92475"/>
            <a:ext cx="10716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dirty="0" smtClean="0"/>
              <a:t>Enesehinnangulise </a:t>
            </a:r>
            <a:r>
              <a:rPr lang="et-EE" sz="2800" dirty="0" smtClean="0"/>
              <a:t>arvutioskuse muutus kahe laine vahel (2013–2015) </a:t>
            </a:r>
          </a:p>
          <a:p>
            <a:pPr algn="ctr"/>
            <a:r>
              <a:rPr lang="et-EE" sz="2800" dirty="0" smtClean="0"/>
              <a:t>vanuserühmas, kes oli 2015. aastal 55–64, hariduskvartiilide kaupa, </a:t>
            </a:r>
            <a:r>
              <a:rPr lang="et-EE" sz="2800" dirty="0" smtClean="0"/>
              <a:t>%</a:t>
            </a:r>
            <a:endParaRPr lang="et-EE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1572906"/>
            <a:ext cx="6029325" cy="464375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580709" y="3082834"/>
            <a:ext cx="368774" cy="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77330" y="3432762"/>
            <a:ext cx="368774" cy="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47925" y="6276348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 smtClean="0"/>
              <a:t>1. kv = 0</a:t>
            </a:r>
            <a:r>
              <a:rPr lang="et-EE" sz="1400" dirty="0"/>
              <a:t>–</a:t>
            </a:r>
            <a:r>
              <a:rPr lang="et-EE" sz="1400" dirty="0" smtClean="0"/>
              <a:t>8 a</a:t>
            </a:r>
            <a:r>
              <a:rPr lang="et-EE" sz="1400" dirty="0"/>
              <a:t>		</a:t>
            </a:r>
            <a:r>
              <a:rPr lang="et-EE" sz="1400" dirty="0" smtClean="0"/>
              <a:t>2. </a:t>
            </a:r>
            <a:r>
              <a:rPr lang="et-EE" sz="1400" dirty="0"/>
              <a:t>kv = 9–11</a:t>
            </a:r>
            <a:r>
              <a:rPr lang="et-EE" sz="1400" dirty="0" smtClean="0"/>
              <a:t> </a:t>
            </a:r>
            <a:r>
              <a:rPr lang="et-EE" sz="1400" dirty="0"/>
              <a:t>a 	</a:t>
            </a:r>
            <a:r>
              <a:rPr lang="et-EE" sz="1400" dirty="0" smtClean="0"/>
              <a:t>	3</a:t>
            </a:r>
            <a:r>
              <a:rPr lang="et-EE" sz="1400" dirty="0"/>
              <a:t>. kv </a:t>
            </a:r>
            <a:r>
              <a:rPr lang="et-EE" sz="1400" dirty="0" smtClean="0"/>
              <a:t>= 12–13 a 	4</a:t>
            </a:r>
            <a:r>
              <a:rPr lang="et-EE" sz="1400" dirty="0"/>
              <a:t>. kv </a:t>
            </a:r>
            <a:r>
              <a:rPr lang="et-EE" sz="1400" dirty="0" smtClean="0"/>
              <a:t>&gt;13 </a:t>
            </a:r>
            <a:r>
              <a:rPr lang="et-EE" sz="1400" dirty="0"/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92475"/>
            <a:ext cx="10716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dirty="0" smtClean="0"/>
              <a:t>Enesehinnangulise </a:t>
            </a:r>
            <a:r>
              <a:rPr lang="et-EE" sz="2800" dirty="0" smtClean="0"/>
              <a:t>arvutioskuse muutus kahe laine vahel (2013–2015) </a:t>
            </a:r>
          </a:p>
          <a:p>
            <a:pPr algn="ctr"/>
            <a:r>
              <a:rPr lang="et-EE" sz="2800" dirty="0" smtClean="0"/>
              <a:t>vanuserühmas, kes oli 2015. aastal 55–64, hariduskvartiilide kaupa, </a:t>
            </a:r>
            <a:r>
              <a:rPr lang="et-EE" sz="2800" dirty="0" smtClean="0"/>
              <a:t>%</a:t>
            </a:r>
            <a:endParaRPr lang="et-EE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1572906"/>
            <a:ext cx="6029325" cy="4643756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4623162" y="2057399"/>
            <a:ext cx="62049" cy="398418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Right Brace 7"/>
          <p:cNvSpPr/>
          <p:nvPr/>
        </p:nvSpPr>
        <p:spPr>
          <a:xfrm>
            <a:off x="5638800" y="2211977"/>
            <a:ext cx="45719" cy="391886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Right Brace 8"/>
          <p:cNvSpPr/>
          <p:nvPr/>
        </p:nvSpPr>
        <p:spPr>
          <a:xfrm>
            <a:off x="6638108" y="2603863"/>
            <a:ext cx="45719" cy="452846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ght Brace 9"/>
          <p:cNvSpPr/>
          <p:nvPr/>
        </p:nvSpPr>
        <p:spPr>
          <a:xfrm>
            <a:off x="4623162" y="3566369"/>
            <a:ext cx="62049" cy="63116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ight Brace 10"/>
          <p:cNvSpPr/>
          <p:nvPr/>
        </p:nvSpPr>
        <p:spPr>
          <a:xfrm>
            <a:off x="5638801" y="3971317"/>
            <a:ext cx="107768" cy="73131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ght Brace 11"/>
          <p:cNvSpPr/>
          <p:nvPr/>
        </p:nvSpPr>
        <p:spPr>
          <a:xfrm>
            <a:off x="6661250" y="4293378"/>
            <a:ext cx="77817" cy="818502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246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4265" y="2057399"/>
            <a:ext cx="31919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3200" dirty="0" smtClean="0">
                <a:solidFill>
                  <a:srgbClr val="0070C0"/>
                </a:solidFill>
              </a:rPr>
              <a:t>Arvuti mittekasutamise peamine põhjus on oskuste puudumine</a:t>
            </a:r>
          </a:p>
          <a:p>
            <a:pPr algn="r"/>
            <a:endParaRPr lang="et-EE" sz="3200" dirty="0" smtClean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4048" y="4536994"/>
            <a:ext cx="3222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Tambaum, </a:t>
            </a:r>
            <a:r>
              <a:rPr lang="et-EE" sz="1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2016, Tambaum 2019; </a:t>
            </a:r>
            <a:endParaRPr lang="et-EE" sz="12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r"/>
            <a:r>
              <a:rPr lang="et-EE" sz="12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Europe's</a:t>
            </a:r>
            <a:r>
              <a:rPr lang="et-EE" sz="1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Digital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Progress 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Report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t-EE" sz="1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2019</a:t>
            </a:r>
            <a:endParaRPr lang="et-EE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337037" y="1180236"/>
            <a:ext cx="66632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buSzPts val="2800"/>
            </a:pPr>
            <a:r>
              <a:rPr lang="et-EE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See ei ole ajutine probleem, millest „kasvame </a:t>
            </a:r>
            <a:r>
              <a:rPr lang="et-EE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välja“.</a:t>
            </a:r>
          </a:p>
          <a:p>
            <a:pPr lvl="0">
              <a:buClr>
                <a:srgbClr val="000000"/>
              </a:buClr>
              <a:buSzPts val="2800"/>
            </a:pPr>
            <a:r>
              <a:rPr lang="et-EE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</a:t>
            </a:r>
            <a:r>
              <a:rPr lang="et-EE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ida </a:t>
            </a:r>
            <a:r>
              <a:rPr lang="et-EE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suuremaks läheb on üldine ligipääs digitaalsele meediale, seda suuremad vahed tekivad selle kasutamise oskustes </a:t>
            </a:r>
            <a:r>
              <a:rPr lang="et-EE" sz="1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van 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DijkAlexander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&amp; van 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Deursen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2014)</a:t>
            </a:r>
            <a:endParaRPr lang="et-EE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1800"/>
            </a:pPr>
            <a:endParaRPr lang="et-EE" sz="1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buClr>
                <a:srgbClr val="000000"/>
              </a:buClr>
              <a:buSzPts val="2800"/>
            </a:pPr>
            <a:endParaRPr lang="et-EE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2800"/>
            </a:pPr>
            <a:r>
              <a:rPr lang="et-EE" sz="3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Sotsiaalne ilmajäetus 50</a:t>
            </a:r>
            <a:r>
              <a:rPr lang="et-EE" sz="3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+ </a:t>
            </a:r>
            <a:r>
              <a:rPr lang="et-EE" sz="3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elanikkonnas 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Myck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Najsztub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&amp; </a:t>
            </a:r>
            <a:r>
              <a:rPr lang="et-EE" sz="12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Oczkowska</a:t>
            </a:r>
            <a:r>
              <a:rPr lang="et-EE" sz="1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). </a:t>
            </a:r>
            <a:endParaRPr lang="et-EE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310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6">
            <a:extLst>
              <a:ext uri="{FF2B5EF4-FFF2-40B4-BE49-F238E27FC236}">
                <a16:creationId xmlns:a16="http://schemas.microsoft.com/office/drawing/2014/main" id="{BAACAC90-32D2-46DF-B98A-E48231919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7531" y="965199"/>
            <a:ext cx="7532719" cy="4927601"/>
          </a:xfrm>
        </p:spPr>
        <p:txBody>
          <a:bodyPr anchor="ctr">
            <a:normAutofit/>
          </a:bodyPr>
          <a:lstStyle/>
          <a:p>
            <a:pPr algn="l"/>
            <a:r>
              <a:rPr lang="et-EE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t-EE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otsiaalne kaasatus</a:t>
            </a:r>
            <a:r>
              <a:rPr lang="et-EE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t-EE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t-EE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t-EE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7">
            <a:extLst>
              <a:ext uri="{FF2B5EF4-FFF2-40B4-BE49-F238E27FC236}">
                <a16:creationId xmlns:a16="http://schemas.microsoft.com/office/drawing/2014/main" id="{5B6D72EC-4594-45EE-88CD-6CEF0796C175}"/>
              </a:ext>
            </a:extLst>
          </p:cNvPr>
          <p:cNvSpPr txBox="1">
            <a:spLocks/>
          </p:cNvSpPr>
          <p:nvPr/>
        </p:nvSpPr>
        <p:spPr>
          <a:xfrm>
            <a:off x="363547" y="2461525"/>
            <a:ext cx="3650362" cy="220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et-EE" sz="4000" b="1" dirty="0" smtClean="0">
                <a:solidFill>
                  <a:schemeClr val="accent1"/>
                </a:solidFill>
              </a:rPr>
              <a:t>Õppimine</a:t>
            </a:r>
            <a:r>
              <a:rPr lang="et-EE" sz="4000" dirty="0" smtClean="0">
                <a:solidFill>
                  <a:schemeClr val="accent1"/>
                </a:solidFill>
              </a:rPr>
              <a:t>: formaalne, mitteformaalne, informaalne</a:t>
            </a:r>
            <a:endParaRPr lang="et-EE" sz="40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9100" y="566677"/>
            <a:ext cx="764133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Vanemas </a:t>
            </a:r>
            <a:r>
              <a:rPr lang="et-EE" sz="2800" dirty="0"/>
              <a:t>eas õppimine aitab säilitada ja isegi </a:t>
            </a:r>
            <a:r>
              <a:rPr lang="et-EE" sz="2800" b="1" dirty="0"/>
              <a:t>parandada</a:t>
            </a:r>
            <a:r>
              <a:rPr lang="et-EE" sz="2800" dirty="0"/>
              <a:t> </a:t>
            </a:r>
            <a:r>
              <a:rPr lang="et-EE" sz="2800" b="1" dirty="0"/>
              <a:t>kognitiivset võimekust </a:t>
            </a:r>
          </a:p>
          <a:p>
            <a:r>
              <a:rPr lang="de-DE" sz="1000" dirty="0" err="1"/>
              <a:t>Aichberger</a:t>
            </a:r>
            <a:r>
              <a:rPr lang="de-DE" sz="1000" dirty="0"/>
              <a:t> MC, Busch MA, </a:t>
            </a:r>
            <a:r>
              <a:rPr lang="de-DE" sz="1000" dirty="0" err="1"/>
              <a:t>Reischies</a:t>
            </a:r>
            <a:r>
              <a:rPr lang="de-DE" sz="1000" dirty="0"/>
              <a:t> FM, </a:t>
            </a:r>
            <a:r>
              <a:rPr lang="de-DE" sz="1000" dirty="0" err="1"/>
              <a:t>Ströhle</a:t>
            </a:r>
            <a:r>
              <a:rPr lang="de-DE" sz="1000" dirty="0"/>
              <a:t> A, Heinz A, Rapp MA.</a:t>
            </a:r>
            <a:r>
              <a:rPr lang="et-EE" sz="1000" dirty="0"/>
              <a:t> </a:t>
            </a:r>
            <a:r>
              <a:rPr lang="en-US" sz="1000" dirty="0"/>
              <a:t>(2010). Effect of physical inactivity on cognitive performance after 2.5</a:t>
            </a:r>
            <a:r>
              <a:rPr lang="et-EE" sz="1000" dirty="0"/>
              <a:t> </a:t>
            </a:r>
            <a:r>
              <a:rPr lang="en-US" sz="1000" dirty="0"/>
              <a:t>years of follow-up. Longitudinal results from the Survey of Health, Ageing</a:t>
            </a:r>
            <a:r>
              <a:rPr lang="et-EE" sz="1000" dirty="0"/>
              <a:t> </a:t>
            </a:r>
            <a:r>
              <a:rPr lang="en-US" sz="1000" dirty="0"/>
              <a:t>and Retirement (SHARE). </a:t>
            </a:r>
            <a:r>
              <a:rPr lang="en-US" sz="1000" i="1" dirty="0"/>
              <a:t>The Journal of </a:t>
            </a:r>
            <a:r>
              <a:rPr lang="en-US" sz="1000" i="1" dirty="0" err="1"/>
              <a:t>Gerontopsychology</a:t>
            </a:r>
            <a:r>
              <a:rPr lang="en-US" sz="1000" i="1" dirty="0"/>
              <a:t> and Geriatric</a:t>
            </a:r>
            <a:r>
              <a:rPr lang="et-EE" sz="1000" i="1" dirty="0"/>
              <a:t> </a:t>
            </a:r>
            <a:r>
              <a:rPr lang="pl-PL" sz="1000" i="1" dirty="0"/>
              <a:t>Psychiatry </a:t>
            </a:r>
            <a:r>
              <a:rPr lang="pl-PL" sz="1000" dirty="0"/>
              <a:t>23, 1: 7–15. </a:t>
            </a:r>
            <a:endParaRPr lang="et-EE" sz="1000" dirty="0"/>
          </a:p>
          <a:p>
            <a:endParaRPr lang="et-EE" sz="2400" dirty="0"/>
          </a:p>
          <a:p>
            <a:r>
              <a:rPr lang="et-EE" sz="2800" dirty="0" smtClean="0"/>
              <a:t>On suudetud eristada </a:t>
            </a:r>
            <a:r>
              <a:rPr lang="et-EE" sz="2800" dirty="0"/>
              <a:t>vanemas eas õppimise mõju sellest mõjust, mis tekib, kui inimene on olnud aktiivne terve </a:t>
            </a:r>
            <a:r>
              <a:rPr lang="et-EE" sz="2800" dirty="0" smtClean="0"/>
              <a:t>elu. </a:t>
            </a:r>
            <a:r>
              <a:rPr lang="et-EE" sz="2800" dirty="0" smtClean="0"/>
              <a:t>Vanemas eas õppimisel </a:t>
            </a:r>
            <a:r>
              <a:rPr lang="et-EE" sz="2800" dirty="0"/>
              <a:t>on positiivne mõju </a:t>
            </a:r>
            <a:r>
              <a:rPr lang="et-EE" sz="2800" b="1" dirty="0"/>
              <a:t>voolavale intelligentsusele ja </a:t>
            </a:r>
            <a:r>
              <a:rPr lang="et-EE" sz="2800" b="1" dirty="0" err="1" smtClean="0"/>
              <a:t>reakstioonikiirusele</a:t>
            </a:r>
            <a:r>
              <a:rPr lang="en-US" sz="2800" dirty="0" smtClean="0"/>
              <a:t>. </a:t>
            </a:r>
            <a:endParaRPr lang="et-EE" sz="2800" dirty="0"/>
          </a:p>
          <a:p>
            <a:r>
              <a:rPr lang="en-US" sz="1000" dirty="0"/>
              <a:t>Schneider, K. (2003). </a:t>
            </a:r>
            <a:r>
              <a:rPr lang="en-US" sz="1000" dirty="0" err="1"/>
              <a:t>Tthe</a:t>
            </a:r>
            <a:r>
              <a:rPr lang="en-US" sz="1000" dirty="0"/>
              <a:t> significance of learning for ageing. Educational Gerontology, 29(10), 809–823</a:t>
            </a:r>
            <a:r>
              <a:rPr lang="en-US" sz="1000" dirty="0" smtClean="0"/>
              <a:t>.</a:t>
            </a:r>
            <a:endParaRPr lang="et-EE" sz="1000" dirty="0" smtClean="0"/>
          </a:p>
          <a:p>
            <a:endParaRPr lang="et-EE" sz="1000" dirty="0"/>
          </a:p>
          <a:p>
            <a:endParaRPr lang="et-EE" sz="2800" b="1" dirty="0" smtClean="0"/>
          </a:p>
          <a:p>
            <a:r>
              <a:rPr lang="et-EE" sz="2800" b="1" dirty="0" smtClean="0"/>
              <a:t>Informaalne </a:t>
            </a:r>
            <a:r>
              <a:rPr lang="et-EE" sz="2800" b="1" dirty="0"/>
              <a:t>õpe </a:t>
            </a:r>
            <a:r>
              <a:rPr lang="et-EE" sz="2800" dirty="0"/>
              <a:t>vähendab depressiivsuse sümptomeid </a:t>
            </a:r>
            <a:endParaRPr lang="et-EE" sz="2800" dirty="0" smtClean="0"/>
          </a:p>
          <a:p>
            <a:r>
              <a:rPr lang="et-EE" sz="1000" dirty="0" err="1" smtClean="0"/>
              <a:t>Croezen</a:t>
            </a:r>
            <a:r>
              <a:rPr lang="et-EE" sz="1000" dirty="0" smtClean="0"/>
              <a:t> </a:t>
            </a:r>
            <a:r>
              <a:rPr lang="et-EE" sz="1000" dirty="0"/>
              <a:t>S, </a:t>
            </a:r>
            <a:r>
              <a:rPr lang="et-EE" sz="1000" dirty="0" err="1"/>
              <a:t>Avendano</a:t>
            </a:r>
            <a:r>
              <a:rPr lang="et-EE" sz="1000" dirty="0"/>
              <a:t> M, </a:t>
            </a:r>
            <a:r>
              <a:rPr lang="et-EE" sz="1000" dirty="0" err="1"/>
              <a:t>Burdorf</a:t>
            </a:r>
            <a:r>
              <a:rPr lang="et-EE" sz="1000" dirty="0"/>
              <a:t> A, </a:t>
            </a:r>
            <a:r>
              <a:rPr lang="et-EE" sz="1000" dirty="0" err="1"/>
              <a:t>Lenthe</a:t>
            </a:r>
            <a:r>
              <a:rPr lang="et-EE" sz="1000" dirty="0"/>
              <a:t> FJ. (2013). </a:t>
            </a:r>
            <a:r>
              <a:rPr lang="et-EE" sz="1000" dirty="0" err="1"/>
              <a:t>Does</a:t>
            </a:r>
            <a:r>
              <a:rPr lang="et-EE" sz="1000" dirty="0"/>
              <a:t> </a:t>
            </a:r>
            <a:r>
              <a:rPr lang="et-EE" sz="1000" dirty="0" err="1"/>
              <a:t>social</a:t>
            </a:r>
            <a:r>
              <a:rPr lang="et-EE" sz="1000" dirty="0"/>
              <a:t> </a:t>
            </a:r>
            <a:r>
              <a:rPr lang="et-EE" sz="1000" dirty="0" err="1"/>
              <a:t>participation</a:t>
            </a:r>
            <a:r>
              <a:rPr lang="et-EE" sz="1000" dirty="0"/>
              <a:t> </a:t>
            </a:r>
            <a:r>
              <a:rPr lang="en-US" sz="1000" dirty="0"/>
              <a:t>decrease depressive symptoms in old age? In: </a:t>
            </a:r>
            <a:r>
              <a:rPr lang="en-US" sz="1000" dirty="0" err="1"/>
              <a:t>Börsch-Supan</a:t>
            </a:r>
            <a:r>
              <a:rPr lang="en-US" sz="1000" dirty="0"/>
              <a:t> A,</a:t>
            </a:r>
            <a:r>
              <a:rPr lang="et-EE" sz="1000" dirty="0"/>
              <a:t> </a:t>
            </a:r>
            <a:r>
              <a:rPr lang="en-US" sz="1000" dirty="0"/>
              <a:t>Brandt M, </a:t>
            </a:r>
            <a:r>
              <a:rPr lang="en-US" sz="1000" dirty="0" err="1"/>
              <a:t>Litwin</a:t>
            </a:r>
            <a:r>
              <a:rPr lang="en-US" sz="1000" dirty="0"/>
              <a:t> H, Weber G. (</a:t>
            </a:r>
            <a:r>
              <a:rPr lang="en-US" sz="1000" dirty="0" err="1"/>
              <a:t>eds</a:t>
            </a:r>
            <a:r>
              <a:rPr lang="en-US" sz="1000" dirty="0"/>
              <a:t>). </a:t>
            </a:r>
            <a:r>
              <a:rPr lang="en-US" sz="1000" i="1" dirty="0"/>
              <a:t>Active ageing and solidarity between</a:t>
            </a:r>
            <a:r>
              <a:rPr lang="et-EE" sz="1000" i="1" dirty="0"/>
              <a:t> </a:t>
            </a:r>
            <a:r>
              <a:rPr lang="en-US" sz="1000" i="1" dirty="0"/>
              <a:t>generations in Europe. First results from SHARE after the economic crisis</a:t>
            </a:r>
            <a:r>
              <a:rPr lang="en-US" sz="1000" dirty="0"/>
              <a:t>. De</a:t>
            </a:r>
            <a:r>
              <a:rPr lang="et-EE" sz="1000" dirty="0"/>
              <a:t> </a:t>
            </a:r>
            <a:r>
              <a:rPr lang="et-EE" sz="1000" dirty="0" err="1"/>
              <a:t>Gruyter</a:t>
            </a:r>
            <a:r>
              <a:rPr lang="et-EE" sz="1000" dirty="0"/>
              <a:t>, 391–402.)</a:t>
            </a:r>
          </a:p>
          <a:p>
            <a:endParaRPr lang="et-EE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18011" y="6276348"/>
            <a:ext cx="1145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Litwin</a:t>
            </a:r>
            <a:r>
              <a:rPr lang="en-US" sz="1000" dirty="0"/>
              <a:t>, H., Schwartz, E. and </a:t>
            </a:r>
            <a:r>
              <a:rPr lang="en-US" sz="1000" dirty="0" err="1"/>
              <a:t>Damri</a:t>
            </a:r>
            <a:r>
              <a:rPr lang="en-US" sz="1000" dirty="0"/>
              <a:t>, N. (2017). Cognitively stimulating leisure activity and subsequent cognitive function: a SHARE-based analysis. </a:t>
            </a:r>
            <a:r>
              <a:rPr lang="en-US" sz="1000" i="1" dirty="0"/>
              <a:t>The Gerontologist</a:t>
            </a:r>
            <a:r>
              <a:rPr lang="en-US" sz="1000" dirty="0"/>
              <a:t>, 57, 940–948. </a:t>
            </a:r>
            <a:endParaRPr lang="et-EE" sz="1000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377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lt 8">
            <a:extLst>
              <a:ext uri="{FF2B5EF4-FFF2-40B4-BE49-F238E27FC236}">
                <a16:creationId xmlns:a16="http://schemas.microsoft.com/office/drawing/2014/main" id="{40E71115-EBD9-4EC0-91A8-A0FFB85BA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49" y="807119"/>
            <a:ext cx="8102479" cy="4559764"/>
          </a:xfrm>
          <a:prstGeom prst="rect">
            <a:avLst/>
          </a:prstGeom>
        </p:spPr>
      </p:pic>
      <p:sp>
        <p:nvSpPr>
          <p:cNvPr id="11" name="Subtitle 7">
            <a:extLst>
              <a:ext uri="{FF2B5EF4-FFF2-40B4-BE49-F238E27FC236}">
                <a16:creationId xmlns:a16="http://schemas.microsoft.com/office/drawing/2014/main" id="{5B6D72EC-4594-45EE-88CD-6CEF0796C175}"/>
              </a:ext>
            </a:extLst>
          </p:cNvPr>
          <p:cNvSpPr txBox="1">
            <a:spLocks/>
          </p:cNvSpPr>
          <p:nvPr/>
        </p:nvSpPr>
        <p:spPr>
          <a:xfrm>
            <a:off x="277204" y="623200"/>
            <a:ext cx="3102138" cy="492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t-EE" sz="4000" dirty="0">
                <a:solidFill>
                  <a:schemeClr val="accent1"/>
                </a:solidFill>
              </a:rPr>
              <a:t>Tiina Tambaum</a:t>
            </a:r>
          </a:p>
          <a:p>
            <a:pPr marL="0" indent="0" algn="r">
              <a:buNone/>
            </a:pPr>
            <a:r>
              <a:rPr lang="et-EE" dirty="0">
                <a:solidFill>
                  <a:schemeClr val="accent1"/>
                </a:solidFill>
              </a:rPr>
              <a:t>TLÜ Eesti demograafia keskus</a:t>
            </a:r>
          </a:p>
          <a:p>
            <a:pPr marL="0" indent="0" algn="r">
              <a:buNone/>
            </a:pPr>
            <a:r>
              <a:rPr lang="et-EE" dirty="0" err="1">
                <a:solidFill>
                  <a:schemeClr val="accent1"/>
                </a:solidFill>
              </a:rPr>
              <a:t>haridusgerontoloog</a:t>
            </a:r>
            <a:endParaRPr lang="et-EE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3258BD-D177-4C7D-ACFA-9E044E2EA9B5}"/>
              </a:ext>
            </a:extLst>
          </p:cNvPr>
          <p:cNvSpPr txBox="1"/>
          <p:nvPr/>
        </p:nvSpPr>
        <p:spPr>
          <a:xfrm>
            <a:off x="496388" y="5635380"/>
            <a:ext cx="11374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Uurimishuvid: vanemaealiste </a:t>
            </a:r>
            <a:r>
              <a:rPr lang="et-EE" sz="2400" dirty="0" smtClean="0"/>
              <a:t>õppimine </a:t>
            </a:r>
            <a:r>
              <a:rPr lang="et-EE" sz="2400" dirty="0"/>
              <a:t>ja sotsiaalne kaasatus, põlvkondade vaheline koostöö, vanemate meeste sotsiaalne kaasatus, diskrimineerimine vanuse alusel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00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349" y="356659"/>
            <a:ext cx="11521280" cy="6240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667" dirty="0">
                <a:solidFill>
                  <a:schemeClr val="tx1"/>
                </a:solidFill>
              </a:rPr>
              <a:t>Mõõdeti vanema inimese liikumistreeningu mõju füüsilisele tervisele.</a:t>
            </a:r>
          </a:p>
          <a:p>
            <a:pPr algn="ctr"/>
            <a:endParaRPr lang="et-EE" sz="4267" dirty="0">
              <a:solidFill>
                <a:schemeClr val="tx1"/>
              </a:solidFill>
            </a:endParaRPr>
          </a:p>
          <a:p>
            <a:pPr algn="ctr"/>
            <a:r>
              <a:rPr lang="et-EE" sz="4267" dirty="0">
                <a:solidFill>
                  <a:schemeClr val="tx1"/>
                </a:solidFill>
              </a:rPr>
              <a:t>Kas ajul on ükskõik, </a:t>
            </a:r>
          </a:p>
          <a:p>
            <a:pPr algn="ctr"/>
            <a:r>
              <a:rPr lang="et-EE" sz="4267" dirty="0">
                <a:solidFill>
                  <a:schemeClr val="tx1"/>
                </a:solidFill>
              </a:rPr>
              <a:t>kas teete mõõdukas tempos kõndi </a:t>
            </a:r>
            <a:r>
              <a:rPr lang="et-EE" sz="4267" b="1" dirty="0">
                <a:solidFill>
                  <a:schemeClr val="tx2"/>
                </a:solidFill>
              </a:rPr>
              <a:t>üksi</a:t>
            </a:r>
            <a:r>
              <a:rPr lang="et-EE" sz="4267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t-EE" sz="4267" dirty="0">
                <a:solidFill>
                  <a:schemeClr val="tx1"/>
                </a:solidFill>
              </a:rPr>
              <a:t>või teete seda kellegagi </a:t>
            </a:r>
            <a:r>
              <a:rPr lang="et-EE" sz="4267" b="1" dirty="0">
                <a:solidFill>
                  <a:schemeClr val="tx2"/>
                </a:solidFill>
              </a:rPr>
              <a:t>koos</a:t>
            </a:r>
            <a:r>
              <a:rPr lang="et-EE" sz="4267" dirty="0">
                <a:solidFill>
                  <a:schemeClr val="tx1"/>
                </a:solidFill>
              </a:rPr>
              <a:t>?</a:t>
            </a:r>
          </a:p>
          <a:p>
            <a:endParaRPr lang="et-EE" sz="4267" dirty="0">
              <a:solidFill>
                <a:schemeClr val="tx1"/>
              </a:solidFill>
            </a:endParaRPr>
          </a:p>
          <a:p>
            <a:pPr algn="ctr"/>
            <a:r>
              <a:rPr lang="et-EE" sz="4267" b="1" dirty="0">
                <a:solidFill>
                  <a:schemeClr val="accent1"/>
                </a:solidFill>
              </a:rPr>
              <a:t>1</a:t>
            </a:r>
            <a:r>
              <a:rPr lang="et-EE" sz="4267" dirty="0">
                <a:solidFill>
                  <a:schemeClr val="tx1"/>
                </a:solidFill>
              </a:rPr>
              <a:t> – mõju subjektiivsele füüsilisele tervisele </a:t>
            </a:r>
            <a:r>
              <a:rPr lang="et-EE" sz="4267" b="1" dirty="0">
                <a:solidFill>
                  <a:schemeClr val="tx1"/>
                </a:solidFill>
              </a:rPr>
              <a:t>ei erine</a:t>
            </a:r>
          </a:p>
          <a:p>
            <a:pPr algn="ctr"/>
            <a:r>
              <a:rPr lang="et-EE" sz="4267" b="1" dirty="0">
                <a:solidFill>
                  <a:schemeClr val="accent1"/>
                </a:solidFill>
              </a:rPr>
              <a:t>2</a:t>
            </a:r>
            <a:r>
              <a:rPr lang="et-EE" sz="4267" dirty="0">
                <a:solidFill>
                  <a:schemeClr val="tx1"/>
                </a:solidFill>
              </a:rPr>
              <a:t> – mõju </a:t>
            </a:r>
            <a:r>
              <a:rPr lang="et-EE" sz="4267" dirty="0">
                <a:solidFill>
                  <a:schemeClr val="tx1"/>
                </a:solidFill>
              </a:rPr>
              <a:t>subjektiivsele </a:t>
            </a:r>
            <a:r>
              <a:rPr lang="et-EE" sz="4267" dirty="0">
                <a:solidFill>
                  <a:schemeClr val="tx1"/>
                </a:solidFill>
              </a:rPr>
              <a:t>füüsilisele </a:t>
            </a:r>
            <a:r>
              <a:rPr lang="et-EE" sz="4267" dirty="0">
                <a:solidFill>
                  <a:schemeClr val="tx1"/>
                </a:solidFill>
              </a:rPr>
              <a:t>tervisele</a:t>
            </a:r>
            <a:r>
              <a:rPr lang="et-EE" sz="4267" dirty="0">
                <a:solidFill>
                  <a:schemeClr val="tx1"/>
                </a:solidFill>
              </a:rPr>
              <a:t> </a:t>
            </a:r>
            <a:r>
              <a:rPr lang="et-EE" sz="4267" b="1" dirty="0">
                <a:solidFill>
                  <a:schemeClr val="tx1"/>
                </a:solidFill>
              </a:rPr>
              <a:t>erineb</a:t>
            </a:r>
            <a:endParaRPr lang="et-EE" sz="4267" b="1" dirty="0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1078019">
            <a:off x="101685" y="3473092"/>
            <a:ext cx="1728192" cy="1248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/>
              <a:t>Kirjutage</a:t>
            </a:r>
            <a:endParaRPr lang="et-E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2356" y="6186967"/>
            <a:ext cx="11952651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00" dirty="0" err="1"/>
              <a:t>Litwin</a:t>
            </a:r>
            <a:r>
              <a:rPr lang="en-US" sz="1000" dirty="0"/>
              <a:t>, H. and A. </a:t>
            </a:r>
            <a:r>
              <a:rPr lang="en-US" sz="1000" dirty="0" err="1"/>
              <a:t>Shaul</a:t>
            </a:r>
            <a:r>
              <a:rPr lang="en-US" sz="1000" dirty="0"/>
              <a:t> (2018). The Effect of Social Network on the Physical Activity—Cognitive Function Nexus in Late Life. International </a:t>
            </a:r>
            <a:r>
              <a:rPr lang="en-US" sz="1000" dirty="0" err="1"/>
              <a:t>Psychogeriatrics</a:t>
            </a:r>
            <a:r>
              <a:rPr lang="en-US" sz="1000" dirty="0"/>
              <a:t> DOI: 10.1017/S1041610218001059</a:t>
            </a:r>
            <a:r>
              <a:rPr lang="en-US" sz="1000" dirty="0"/>
              <a:t>.</a:t>
            </a:r>
            <a:endParaRPr lang="et-EE" sz="1000" dirty="0"/>
          </a:p>
          <a:p>
            <a:pPr fontAlgn="base"/>
            <a:r>
              <a:rPr lang="en-US" sz="1000" dirty="0" err="1"/>
              <a:t>Litwin</a:t>
            </a:r>
            <a:r>
              <a:rPr lang="en-US" sz="1000" dirty="0"/>
              <a:t>, H. and K. J. </a:t>
            </a:r>
            <a:r>
              <a:rPr lang="en-US" sz="1000" dirty="0" err="1"/>
              <a:t>Stoeckel</a:t>
            </a:r>
            <a:r>
              <a:rPr lang="en-US" sz="1000" dirty="0"/>
              <a:t>. (2014). Engagement and social capital as elements of active aging: an analysis of older Europeans. </a:t>
            </a:r>
            <a:r>
              <a:rPr lang="en-US" sz="1000" dirty="0" err="1"/>
              <a:t>Sociologia</a:t>
            </a:r>
            <a:r>
              <a:rPr lang="en-US" sz="1000" dirty="0"/>
              <a:t> e </a:t>
            </a:r>
            <a:r>
              <a:rPr lang="en-US" sz="1000" dirty="0" err="1"/>
              <a:t>Politiche</a:t>
            </a:r>
            <a:r>
              <a:rPr lang="en-US" sz="1000" dirty="0"/>
              <a:t> </a:t>
            </a:r>
            <a:r>
              <a:rPr lang="en-US" sz="1000" dirty="0" err="1"/>
              <a:t>Sociali</a:t>
            </a:r>
            <a:r>
              <a:rPr lang="en-US" sz="1000" dirty="0"/>
              <a:t> 17(3):  DOI: 10.3280/SP2014-003002.9-31</a:t>
            </a:r>
            <a:r>
              <a:rPr lang="en-US" sz="1000" dirty="0"/>
              <a:t>.</a:t>
            </a:r>
            <a:endParaRPr lang="et-EE" sz="1000" dirty="0"/>
          </a:p>
          <a:p>
            <a:pPr fontAlgn="base"/>
            <a:r>
              <a:rPr lang="et-EE" sz="1067" dirty="0"/>
              <a:t> </a:t>
            </a:r>
            <a:endParaRPr lang="et-EE" sz="1000" dirty="0"/>
          </a:p>
        </p:txBody>
      </p:sp>
    </p:spTree>
    <p:extLst>
      <p:ext uri="{BB962C8B-B14F-4D97-AF65-F5344CB8AC3E}">
        <p14:creationId xmlns:p14="http://schemas.microsoft.com/office/powerpoint/2010/main" val="24295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16" y="6117299"/>
            <a:ext cx="11952651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00" dirty="0" err="1"/>
              <a:t>Litwin</a:t>
            </a:r>
            <a:r>
              <a:rPr lang="en-US" sz="1000" dirty="0"/>
              <a:t>, H. and A. </a:t>
            </a:r>
            <a:r>
              <a:rPr lang="en-US" sz="1000" dirty="0" err="1"/>
              <a:t>Shaul</a:t>
            </a:r>
            <a:r>
              <a:rPr lang="en-US" sz="1000" dirty="0"/>
              <a:t> (2018). The Effect of Social Network on the Physical Activity—Cognitive Function Nexus in Late Life. International </a:t>
            </a:r>
            <a:r>
              <a:rPr lang="en-US" sz="1000" dirty="0" err="1"/>
              <a:t>Psychogeriatrics</a:t>
            </a:r>
            <a:r>
              <a:rPr lang="en-US" sz="1000" dirty="0"/>
              <a:t> DOI: 10.1017/S1041610218001059</a:t>
            </a:r>
            <a:r>
              <a:rPr lang="en-US" sz="1000" dirty="0"/>
              <a:t>.</a:t>
            </a:r>
            <a:endParaRPr lang="et-EE" sz="1000" dirty="0"/>
          </a:p>
          <a:p>
            <a:pPr fontAlgn="base"/>
            <a:r>
              <a:rPr lang="en-US" sz="1000" dirty="0" err="1"/>
              <a:t>Litwin</a:t>
            </a:r>
            <a:r>
              <a:rPr lang="en-US" sz="1000" dirty="0"/>
              <a:t>, H. and K. J. </a:t>
            </a:r>
            <a:r>
              <a:rPr lang="en-US" sz="1000" dirty="0" err="1"/>
              <a:t>Stoeckel</a:t>
            </a:r>
            <a:r>
              <a:rPr lang="en-US" sz="1000" dirty="0"/>
              <a:t>. (2014). Engagement and social capital as elements of active aging: an analysis of older Europeans. </a:t>
            </a:r>
            <a:r>
              <a:rPr lang="en-US" sz="1000" dirty="0" err="1"/>
              <a:t>Sociologia</a:t>
            </a:r>
            <a:r>
              <a:rPr lang="en-US" sz="1000" dirty="0"/>
              <a:t> e </a:t>
            </a:r>
            <a:r>
              <a:rPr lang="en-US" sz="1000" dirty="0" err="1"/>
              <a:t>Politiche</a:t>
            </a:r>
            <a:r>
              <a:rPr lang="en-US" sz="1000" dirty="0"/>
              <a:t> </a:t>
            </a:r>
            <a:r>
              <a:rPr lang="en-US" sz="1000" dirty="0" err="1"/>
              <a:t>Sociali</a:t>
            </a:r>
            <a:r>
              <a:rPr lang="en-US" sz="1000" dirty="0"/>
              <a:t> 17(3):  DOI: 10.3280/SP2014-003002.9-31</a:t>
            </a:r>
            <a:r>
              <a:rPr lang="en-US" sz="1000" dirty="0"/>
              <a:t>.</a:t>
            </a:r>
            <a:endParaRPr lang="et-EE" sz="1000" dirty="0"/>
          </a:p>
          <a:p>
            <a:pPr fontAlgn="base"/>
            <a:r>
              <a:rPr lang="et-EE" sz="1067" dirty="0"/>
              <a:t> </a:t>
            </a:r>
            <a:endParaRPr lang="et-EE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578290" y="1641348"/>
            <a:ext cx="1075690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t-EE" sz="3733" dirty="0"/>
              <a:t>Mitte </a:t>
            </a:r>
            <a:r>
              <a:rPr lang="et-EE" sz="3733" dirty="0"/>
              <a:t>tegevus iseenesest ei mõju positiivselt, vaid selle sotsiaalne komponent</a:t>
            </a:r>
            <a:r>
              <a:rPr lang="et-EE" sz="3733" dirty="0"/>
              <a:t>.</a:t>
            </a:r>
            <a:endParaRPr lang="et-EE" sz="3733" dirty="0"/>
          </a:p>
        </p:txBody>
      </p:sp>
      <p:sp>
        <p:nvSpPr>
          <p:cNvPr id="12" name="Rectangle 11"/>
          <p:cNvSpPr/>
          <p:nvPr/>
        </p:nvSpPr>
        <p:spPr>
          <a:xfrm>
            <a:off x="2063549" y="3195840"/>
            <a:ext cx="7786387" cy="2639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7200" dirty="0">
                <a:solidFill>
                  <a:schemeClr val="tx2"/>
                </a:solidFill>
              </a:rPr>
              <a:t>2</a:t>
            </a:r>
            <a:r>
              <a:rPr lang="et-EE" sz="7200" dirty="0">
                <a:solidFill>
                  <a:schemeClr val="tx1"/>
                </a:solidFill>
              </a:rPr>
              <a:t>+2 </a:t>
            </a:r>
            <a:endParaRPr lang="et-EE" sz="7200" dirty="0">
              <a:solidFill>
                <a:schemeClr val="tx1"/>
              </a:solidFill>
            </a:endParaRPr>
          </a:p>
          <a:p>
            <a:pPr algn="ctr"/>
            <a:r>
              <a:rPr lang="et-EE" sz="4267" dirty="0">
                <a:solidFill>
                  <a:schemeClr val="tx1"/>
                </a:solidFill>
              </a:rPr>
              <a:t>mõjub </a:t>
            </a:r>
            <a:r>
              <a:rPr lang="et-EE" sz="4267" dirty="0">
                <a:solidFill>
                  <a:schemeClr val="tx1"/>
                </a:solidFill>
              </a:rPr>
              <a:t>ajule oluliselt paremini </a:t>
            </a:r>
            <a:endParaRPr lang="et-EE" sz="4267" dirty="0">
              <a:solidFill>
                <a:schemeClr val="tx1"/>
              </a:solidFill>
            </a:endParaRPr>
          </a:p>
          <a:p>
            <a:pPr algn="ctr"/>
            <a:r>
              <a:rPr lang="et-EE" sz="4267" dirty="0">
                <a:solidFill>
                  <a:schemeClr val="tx1"/>
                </a:solidFill>
              </a:rPr>
              <a:t>kui </a:t>
            </a:r>
            <a:r>
              <a:rPr lang="et-EE" sz="4267" dirty="0">
                <a:solidFill>
                  <a:schemeClr val="tx2"/>
                </a:solidFill>
              </a:rPr>
              <a:t>1</a:t>
            </a:r>
            <a:r>
              <a:rPr lang="et-EE" sz="4267" dirty="0">
                <a:solidFill>
                  <a:schemeClr val="tx1"/>
                </a:solidFill>
              </a:rPr>
              <a:t>+2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371" y="452669"/>
            <a:ext cx="11722264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067" dirty="0">
                <a:solidFill>
                  <a:schemeClr val="accent1"/>
                </a:solidFill>
              </a:rPr>
              <a:t>„Selts“ pole lihtsalt meelelahutus!</a:t>
            </a:r>
            <a:endParaRPr lang="et-EE" sz="5067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6750" y="426879"/>
            <a:ext cx="7524750" cy="3325972"/>
            <a:chOff x="312795" y="722919"/>
            <a:chExt cx="6112143" cy="3370108"/>
          </a:xfrm>
        </p:grpSpPr>
        <p:grpSp>
          <p:nvGrpSpPr>
            <p:cNvPr id="6" name="Group 5"/>
            <p:cNvGrpSpPr/>
            <p:nvPr/>
          </p:nvGrpSpPr>
          <p:grpSpPr>
            <a:xfrm>
              <a:off x="312795" y="722919"/>
              <a:ext cx="5826039" cy="2638699"/>
              <a:chOff x="770706" y="3152502"/>
              <a:chExt cx="5826039" cy="2638699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786742" y="3152502"/>
                <a:ext cx="1793967" cy="10972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t-EE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132732" y="3253433"/>
                <a:ext cx="11194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t-EE" dirty="0" err="1" smtClean="0"/>
                  <a:t>Mental</a:t>
                </a:r>
                <a:r>
                  <a:rPr lang="et-EE" dirty="0" smtClean="0"/>
                  <a:t> </a:t>
                </a:r>
              </a:p>
              <a:p>
                <a:pPr algn="ctr"/>
                <a:r>
                  <a:rPr lang="et-EE" dirty="0" err="1" smtClean="0"/>
                  <a:t>health</a:t>
                </a:r>
                <a:r>
                  <a:rPr lang="et-EE" dirty="0" smtClean="0"/>
                  <a:t> </a:t>
                </a:r>
              </a:p>
              <a:p>
                <a:pPr algn="ctr"/>
                <a:r>
                  <a:rPr lang="et-EE" dirty="0" smtClean="0"/>
                  <a:t>w5</a:t>
                </a:r>
                <a:endParaRPr lang="et-EE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41909" y="3974287"/>
                <a:ext cx="133241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t-EE" dirty="0" err="1" smtClean="0"/>
                  <a:t>Cognitive</a:t>
                </a:r>
                <a:r>
                  <a:rPr lang="et-EE" dirty="0" smtClean="0"/>
                  <a:t> </a:t>
                </a:r>
              </a:p>
              <a:p>
                <a:pPr algn="ctr"/>
                <a:r>
                  <a:rPr lang="et-EE" dirty="0" err="1" smtClean="0"/>
                  <a:t>functioning</a:t>
                </a:r>
                <a:r>
                  <a:rPr lang="et-EE" dirty="0" smtClean="0"/>
                  <a:t> </a:t>
                </a:r>
              </a:p>
              <a:p>
                <a:pPr algn="ctr"/>
                <a:r>
                  <a:rPr lang="et-EE" dirty="0" smtClean="0"/>
                  <a:t>w6</a:t>
                </a:r>
                <a:endParaRPr lang="et-EE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59033" y="4780896"/>
                <a:ext cx="10493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t-EE" dirty="0" err="1" smtClean="0"/>
                  <a:t>Physical</a:t>
                </a:r>
                <a:r>
                  <a:rPr lang="et-EE" dirty="0" smtClean="0"/>
                  <a:t> </a:t>
                </a:r>
              </a:p>
              <a:p>
                <a:pPr algn="ctr"/>
                <a:r>
                  <a:rPr lang="et-EE" dirty="0" err="1" smtClean="0"/>
                  <a:t>activity</a:t>
                </a:r>
                <a:r>
                  <a:rPr lang="et-EE" dirty="0" smtClean="0"/>
                  <a:t> </a:t>
                </a:r>
              </a:p>
              <a:p>
                <a:pPr algn="ctr"/>
                <a:r>
                  <a:rPr lang="et-EE" dirty="0" smtClean="0"/>
                  <a:t>w5</a:t>
                </a:r>
                <a:endParaRPr lang="et-EE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31024" y="3905683"/>
                <a:ext cx="10733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t-EE" dirty="0" err="1" smtClean="0"/>
                  <a:t>Social</a:t>
                </a:r>
                <a:r>
                  <a:rPr lang="et-EE" dirty="0" smtClean="0"/>
                  <a:t> </a:t>
                </a:r>
              </a:p>
              <a:p>
                <a:pPr algn="ctr"/>
                <a:r>
                  <a:rPr lang="et-EE" dirty="0" err="1" smtClean="0"/>
                  <a:t>activities</a:t>
                </a:r>
                <a:r>
                  <a:rPr lang="et-EE" dirty="0" smtClean="0"/>
                  <a:t> </a:t>
                </a:r>
              </a:p>
              <a:p>
                <a:pPr algn="ctr"/>
                <a:r>
                  <a:rPr lang="et-EE" dirty="0" smtClean="0"/>
                  <a:t>w4</a:t>
                </a:r>
                <a:endParaRPr lang="et-EE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802778" y="3818708"/>
                <a:ext cx="1793967" cy="10972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t-EE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786742" y="4693921"/>
                <a:ext cx="1793967" cy="10972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t-EE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70706" y="3818708"/>
                <a:ext cx="1793967" cy="10972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t-EE"/>
              </a:p>
            </p:txBody>
          </p:sp>
          <p:cxnSp>
            <p:nvCxnSpPr>
              <p:cNvPr id="17" name="Straight Arrow Connector 16"/>
              <p:cNvCxnSpPr>
                <a:stCxn id="16" idx="6"/>
                <a:endCxn id="14" idx="2"/>
              </p:cNvCxnSpPr>
              <p:nvPr/>
            </p:nvCxnSpPr>
            <p:spPr>
              <a:xfrm>
                <a:off x="2564673" y="4367348"/>
                <a:ext cx="22381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6" idx="5"/>
              </p:cNvCxnSpPr>
              <p:nvPr/>
            </p:nvCxnSpPr>
            <p:spPr>
              <a:xfrm>
                <a:off x="2301953" y="4755295"/>
                <a:ext cx="563167" cy="2782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endCxn id="14" idx="3"/>
              </p:cNvCxnSpPr>
              <p:nvPr/>
            </p:nvCxnSpPr>
            <p:spPr>
              <a:xfrm flipV="1">
                <a:off x="4580709" y="4755295"/>
                <a:ext cx="484789" cy="2782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9" idx="2"/>
              </p:cNvCxnSpPr>
              <p:nvPr/>
            </p:nvCxnSpPr>
            <p:spPr>
              <a:xfrm flipV="1">
                <a:off x="2204357" y="3701142"/>
                <a:ext cx="582385" cy="2045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9" idx="6"/>
              </p:cNvCxnSpPr>
              <p:nvPr/>
            </p:nvCxnSpPr>
            <p:spPr>
              <a:xfrm>
                <a:off x="4580709" y="3701142"/>
                <a:ext cx="609600" cy="20454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 6"/>
            <p:cNvSpPr/>
            <p:nvPr/>
          </p:nvSpPr>
          <p:spPr>
            <a:xfrm>
              <a:off x="450857" y="3453166"/>
              <a:ext cx="5567332" cy="6398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857" y="3511486"/>
              <a:ext cx="5974081" cy="53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dirty="0" err="1"/>
                <a:t>Control</a:t>
              </a:r>
              <a:r>
                <a:rPr lang="et-EE" sz="1400" dirty="0"/>
                <a:t> </a:t>
              </a:r>
              <a:r>
                <a:rPr lang="et-EE" sz="1400" dirty="0" err="1"/>
                <a:t>variables</a:t>
              </a:r>
              <a:r>
                <a:rPr lang="et-EE" sz="1400" dirty="0"/>
                <a:t> (w4): </a:t>
              </a:r>
              <a:r>
                <a:rPr lang="et-EE" sz="1400" dirty="0" err="1"/>
                <a:t>age</a:t>
              </a:r>
              <a:r>
                <a:rPr lang="et-EE" sz="1400" dirty="0"/>
                <a:t>, </a:t>
              </a:r>
              <a:r>
                <a:rPr lang="et-EE" sz="1400" dirty="0" err="1"/>
                <a:t>gender</a:t>
              </a:r>
              <a:r>
                <a:rPr lang="et-EE" sz="1400" dirty="0"/>
                <a:t>, </a:t>
              </a:r>
              <a:r>
                <a:rPr lang="et-EE" sz="1400" dirty="0" err="1"/>
                <a:t>education</a:t>
              </a:r>
              <a:r>
                <a:rPr lang="et-EE" sz="1400" dirty="0"/>
                <a:t>, </a:t>
              </a:r>
              <a:r>
                <a:rPr lang="et-EE" sz="1400" dirty="0" err="1"/>
                <a:t>self-rated</a:t>
              </a:r>
              <a:r>
                <a:rPr lang="et-EE" sz="1400" dirty="0"/>
                <a:t> </a:t>
              </a:r>
              <a:r>
                <a:rPr lang="et-EE" sz="1400" dirty="0" err="1"/>
                <a:t>health</a:t>
              </a:r>
              <a:r>
                <a:rPr lang="et-EE" sz="1400" dirty="0"/>
                <a:t>, hearing, </a:t>
              </a:r>
              <a:r>
                <a:rPr lang="et-EE" sz="1400" dirty="0" err="1"/>
                <a:t>financial</a:t>
              </a:r>
              <a:r>
                <a:rPr lang="et-EE" sz="1400" dirty="0"/>
                <a:t> </a:t>
              </a:r>
              <a:r>
                <a:rPr lang="et-EE" sz="1400" dirty="0" err="1"/>
                <a:t>status</a:t>
              </a:r>
              <a:r>
                <a:rPr lang="et-EE" sz="1400" dirty="0"/>
                <a:t>, </a:t>
              </a:r>
              <a:endParaRPr lang="et-EE" sz="1400" dirty="0" smtClean="0"/>
            </a:p>
            <a:p>
              <a:r>
                <a:rPr lang="et-EE" sz="1400" dirty="0" err="1" smtClean="0"/>
                <a:t>cognitive</a:t>
              </a:r>
              <a:r>
                <a:rPr lang="et-EE" sz="1400" dirty="0" smtClean="0"/>
                <a:t> </a:t>
              </a:r>
              <a:r>
                <a:rPr lang="et-EE" sz="1400" dirty="0" err="1"/>
                <a:t>functioning</a:t>
              </a:r>
              <a:r>
                <a:rPr lang="et-EE" sz="1400" dirty="0"/>
                <a:t>, </a:t>
              </a:r>
              <a:r>
                <a:rPr lang="et-EE" sz="1400" dirty="0" err="1"/>
                <a:t>mental</a:t>
              </a:r>
              <a:r>
                <a:rPr lang="et-EE" sz="1400" dirty="0"/>
                <a:t> </a:t>
              </a:r>
              <a:r>
                <a:rPr lang="et-EE" sz="1400" dirty="0" err="1"/>
                <a:t>health</a:t>
              </a:r>
              <a:r>
                <a:rPr lang="et-EE" sz="1400" dirty="0"/>
                <a:t>, </a:t>
              </a:r>
              <a:r>
                <a:rPr lang="et-EE" sz="1400" dirty="0" err="1"/>
                <a:t>physical</a:t>
              </a:r>
              <a:r>
                <a:rPr lang="et-EE" sz="1400" dirty="0"/>
                <a:t> </a:t>
              </a:r>
              <a:r>
                <a:rPr lang="et-EE" sz="1400" dirty="0" err="1" smtClean="0"/>
                <a:t>activity</a:t>
              </a:r>
              <a:endParaRPr lang="et-EE" sz="14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9317" y="4092733"/>
            <a:ext cx="113998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>
                <a:solidFill>
                  <a:schemeClr val="accent1"/>
                </a:solidFill>
              </a:rPr>
              <a:t>Kognitiivset väljakutset pakkuval nn vaba aja tegevusel </a:t>
            </a:r>
            <a:r>
              <a:rPr lang="et-EE" sz="2800" dirty="0"/>
              <a:t>(</a:t>
            </a:r>
            <a:r>
              <a:rPr lang="en-US" sz="2800" dirty="0"/>
              <a:t>CSLAs</a:t>
            </a:r>
            <a:r>
              <a:rPr lang="et-EE" sz="2800" dirty="0"/>
              <a:t>)</a:t>
            </a:r>
            <a:r>
              <a:rPr lang="en-US" sz="2800" dirty="0"/>
              <a:t> </a:t>
            </a:r>
            <a:r>
              <a:rPr lang="et-EE" sz="2800" dirty="0"/>
              <a:t>on potentsiaal edasi lükata kognitiivsete võimete mandumist</a:t>
            </a:r>
            <a:r>
              <a:rPr lang="en-US" sz="2800" dirty="0"/>
              <a:t>, </a:t>
            </a:r>
            <a:r>
              <a:rPr lang="et-EE" sz="2800" dirty="0"/>
              <a:t>sõltumata vanusest. </a:t>
            </a:r>
          </a:p>
          <a:p>
            <a:r>
              <a:rPr lang="de-DE" sz="1100" dirty="0" err="1" smtClean="0"/>
              <a:t>Litwin</a:t>
            </a:r>
            <a:r>
              <a:rPr lang="de-DE" sz="1100" dirty="0"/>
              <a:t>, H., Schwartz, E. &amp; </a:t>
            </a:r>
            <a:r>
              <a:rPr lang="de-DE" sz="1100" dirty="0" err="1"/>
              <a:t>Damri</a:t>
            </a:r>
            <a:r>
              <a:rPr lang="de-DE" sz="1100" dirty="0"/>
              <a:t>, N. </a:t>
            </a:r>
            <a:r>
              <a:rPr lang="et-EE" sz="1100" dirty="0" smtClean="0"/>
              <a:t>(</a:t>
            </a:r>
            <a:r>
              <a:rPr lang="et-EE" sz="1100" dirty="0"/>
              <a:t>2016). </a:t>
            </a:r>
            <a:r>
              <a:rPr lang="en-US" sz="1100" dirty="0" smtClean="0"/>
              <a:t>Cognitively </a:t>
            </a:r>
            <a:r>
              <a:rPr lang="en-US" sz="1100" dirty="0"/>
              <a:t>Stimulating Leisure Activity and Subsequent Cognitive Function: A SHARE-based </a:t>
            </a:r>
            <a:r>
              <a:rPr lang="en-US" sz="1100" dirty="0" smtClean="0"/>
              <a:t>Analysis. </a:t>
            </a:r>
            <a:r>
              <a:rPr lang="en-US" sz="1100" dirty="0"/>
              <a:t>The Gerontologist </a:t>
            </a:r>
            <a:r>
              <a:rPr lang="et-EE" sz="1100" dirty="0"/>
              <a:t> 57(5</a:t>
            </a:r>
            <a:r>
              <a:rPr lang="et-EE" sz="1100" dirty="0" smtClean="0"/>
              <a:t>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9317" y="5354301"/>
            <a:ext cx="11282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Seos sotsiaalse aktiivsuse </a:t>
            </a:r>
            <a:r>
              <a:rPr lang="et-EE" sz="2800" dirty="0"/>
              <a:t>ja </a:t>
            </a:r>
            <a:r>
              <a:rPr lang="et-EE" sz="2800" dirty="0" smtClean="0"/>
              <a:t>kognitiivse võimekuse vahel kehtib nii otse kui </a:t>
            </a:r>
            <a:r>
              <a:rPr lang="et-EE" sz="2800" dirty="0"/>
              <a:t>kaudselt, läbi </a:t>
            </a:r>
            <a:r>
              <a:rPr lang="et-EE" sz="2800" dirty="0" smtClean="0"/>
              <a:t>vaimse tervise või füüsilise aktiivsuse. </a:t>
            </a:r>
            <a:r>
              <a:rPr lang="et-EE" sz="1200" dirty="0" smtClean="0"/>
              <a:t>Ella </a:t>
            </a:r>
            <a:r>
              <a:rPr lang="et-EE" sz="1200" dirty="0" err="1" smtClean="0"/>
              <a:t>Schwartz</a:t>
            </a:r>
            <a:r>
              <a:rPr lang="et-EE" sz="1200" dirty="0" smtClean="0"/>
              <a:t> </a:t>
            </a:r>
            <a:r>
              <a:rPr lang="et-EE" sz="1200" i="1" dirty="0" smtClean="0"/>
              <a:t>(</a:t>
            </a:r>
            <a:r>
              <a:rPr lang="et-EE" sz="1200" i="1" dirty="0" err="1"/>
              <a:t>Hebrew</a:t>
            </a:r>
            <a:r>
              <a:rPr lang="et-EE" sz="1200" i="1" dirty="0"/>
              <a:t> </a:t>
            </a:r>
            <a:r>
              <a:rPr lang="et-EE" sz="1200" i="1" dirty="0" err="1"/>
              <a:t>University</a:t>
            </a:r>
            <a:r>
              <a:rPr lang="et-EE" sz="1200" i="1" dirty="0"/>
              <a:t> of </a:t>
            </a:r>
            <a:r>
              <a:rPr lang="et-EE" sz="1200" i="1" dirty="0" err="1" smtClean="0"/>
              <a:t>Jerusalem</a:t>
            </a:r>
            <a:r>
              <a:rPr lang="et-EE" sz="1200" i="1" dirty="0" smtClean="0"/>
              <a:t>) „</a:t>
            </a:r>
            <a:r>
              <a:rPr lang="et-EE" sz="1200" dirty="0" err="1" smtClean="0"/>
              <a:t>Pathways</a:t>
            </a:r>
            <a:r>
              <a:rPr lang="et-EE" sz="1200" dirty="0" smtClean="0"/>
              <a:t> </a:t>
            </a:r>
            <a:r>
              <a:rPr lang="et-EE" sz="1200" dirty="0" err="1"/>
              <a:t>from</a:t>
            </a:r>
            <a:r>
              <a:rPr lang="et-EE" sz="1200" dirty="0"/>
              <a:t> </a:t>
            </a:r>
            <a:r>
              <a:rPr lang="et-EE" sz="1200" dirty="0" err="1"/>
              <a:t>social</a:t>
            </a:r>
            <a:r>
              <a:rPr lang="et-EE" sz="1200" dirty="0"/>
              <a:t> </a:t>
            </a:r>
            <a:r>
              <a:rPr lang="et-EE" sz="1200" dirty="0" err="1"/>
              <a:t>activities</a:t>
            </a:r>
            <a:r>
              <a:rPr lang="et-EE" sz="1200" dirty="0"/>
              <a:t> </a:t>
            </a:r>
            <a:r>
              <a:rPr lang="et-EE" sz="1200" dirty="0" err="1"/>
              <a:t>to</a:t>
            </a:r>
            <a:r>
              <a:rPr lang="et-EE" sz="1200" dirty="0"/>
              <a:t> </a:t>
            </a:r>
            <a:r>
              <a:rPr lang="et-EE" sz="1200" dirty="0" err="1"/>
              <a:t>cognitive</a:t>
            </a:r>
            <a:r>
              <a:rPr lang="et-EE" sz="1200" dirty="0"/>
              <a:t> </a:t>
            </a:r>
            <a:r>
              <a:rPr lang="et-EE" sz="1200" dirty="0" err="1" smtClean="0"/>
              <a:t>functioning</a:t>
            </a:r>
            <a:r>
              <a:rPr lang="et-EE" sz="1200" dirty="0" smtClean="0"/>
              <a:t>“ 21.09.2019 at SHARE </a:t>
            </a:r>
            <a:r>
              <a:rPr lang="et-EE" sz="1200" dirty="0" err="1" smtClean="0"/>
              <a:t>user</a:t>
            </a:r>
            <a:r>
              <a:rPr lang="et-EE" sz="1200" dirty="0" smtClean="0"/>
              <a:t> </a:t>
            </a:r>
            <a:r>
              <a:rPr lang="et-EE" sz="1200" dirty="0" err="1" smtClean="0"/>
              <a:t>conference</a:t>
            </a:r>
            <a:r>
              <a:rPr lang="et-EE" sz="1200" dirty="0" smtClean="0"/>
              <a:t> in Budapest</a:t>
            </a:r>
            <a:endParaRPr lang="et-EE" sz="1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8386058" y="426879"/>
            <a:ext cx="3348827" cy="1905000"/>
            <a:chOff x="8184459" y="704850"/>
            <a:chExt cx="3348827" cy="1905000"/>
          </a:xfrm>
        </p:grpSpPr>
        <p:sp>
          <p:nvSpPr>
            <p:cNvPr id="3" name="TextBox 2"/>
            <p:cNvSpPr txBox="1"/>
            <p:nvPr/>
          </p:nvSpPr>
          <p:spPr>
            <a:xfrm>
              <a:off x="8504336" y="987467"/>
              <a:ext cx="30289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400" dirty="0" smtClean="0"/>
                <a:t>CSLA: </a:t>
              </a:r>
              <a:r>
                <a:rPr lang="et-EE" sz="1400" dirty="0" err="1" smtClean="0"/>
                <a:t>klubiline</a:t>
              </a:r>
              <a:r>
                <a:rPr lang="et-EE" sz="1400" dirty="0" smtClean="0"/>
                <a:t> tegevus, kursused, vabatahtlik tegevus, osalemine poliitilise või KOV tegevuses, füüsiline tegevus, lugemine, ristsõnad, lauamängud, (4. laines ka osalemine koguduses)</a:t>
              </a:r>
              <a:endParaRPr lang="et-EE" sz="1400" dirty="0"/>
            </a:p>
          </p:txBody>
        </p:sp>
        <p:sp>
          <p:nvSpPr>
            <p:cNvPr id="24" name="Double Wave 23"/>
            <p:cNvSpPr/>
            <p:nvPr/>
          </p:nvSpPr>
          <p:spPr>
            <a:xfrm>
              <a:off x="8184459" y="704850"/>
              <a:ext cx="3348827" cy="1905000"/>
            </a:xfrm>
            <a:prstGeom prst="doubleWav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/>
            </a:p>
          </p:txBody>
        </p:sp>
      </p:grpSp>
    </p:spTree>
    <p:extLst>
      <p:ext uri="{BB962C8B-B14F-4D97-AF65-F5344CB8AC3E}">
        <p14:creationId xmlns:p14="http://schemas.microsoft.com/office/powerpoint/2010/main" val="4131026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6885C09-4F1C-4AF9-9706-ACBB52441F53}"/>
              </a:ext>
            </a:extLst>
          </p:cNvPr>
          <p:cNvSpPr txBox="1"/>
          <p:nvPr/>
        </p:nvSpPr>
        <p:spPr>
          <a:xfrm>
            <a:off x="810077" y="2341700"/>
            <a:ext cx="3124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4000" dirty="0" smtClean="0">
                <a:solidFill>
                  <a:schemeClr val="accent1"/>
                </a:solidFill>
              </a:rPr>
              <a:t>Tegevusel ja tegevusel on vahe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3510" y="3160134"/>
            <a:ext cx="672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000" dirty="0" err="1"/>
              <a:t>Litwin</a:t>
            </a:r>
            <a:r>
              <a:rPr lang="en-US" sz="1000" dirty="0"/>
              <a:t>, H. and A. </a:t>
            </a:r>
            <a:r>
              <a:rPr lang="en-US" sz="1000" dirty="0" err="1"/>
              <a:t>Shaul</a:t>
            </a:r>
            <a:r>
              <a:rPr lang="en-US" sz="1000" dirty="0"/>
              <a:t> (2018). The Effect of Social Network on the Physical Activity—Cognitive Function Nexus in Late Life. International </a:t>
            </a:r>
            <a:r>
              <a:rPr lang="en-US" sz="1000" dirty="0" err="1"/>
              <a:t>Psychogeriatrics</a:t>
            </a:r>
            <a:r>
              <a:rPr lang="en-US" sz="1000" dirty="0"/>
              <a:t> DOI: 10.1017/S1041610218001059</a:t>
            </a:r>
            <a:r>
              <a:rPr lang="en-US" sz="1000" dirty="0" smtClean="0"/>
              <a:t>.</a:t>
            </a:r>
            <a:endParaRPr lang="et-EE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4423510" y="2270409"/>
            <a:ext cx="7272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t-EE" sz="2800" dirty="0" smtClean="0"/>
              <a:t>Ainult füüsilisest ei piisa. P</a:t>
            </a:r>
            <a:r>
              <a:rPr lang="en-US" sz="2800" dirty="0" err="1" smtClean="0"/>
              <a:t>akkuda</a:t>
            </a:r>
            <a:r>
              <a:rPr lang="en-US" sz="2800" dirty="0" smtClean="0"/>
              <a:t> </a:t>
            </a:r>
            <a:r>
              <a:rPr lang="en-US" sz="2800" dirty="0" err="1"/>
              <a:t>tuleb</a:t>
            </a:r>
            <a:r>
              <a:rPr lang="en-US" sz="2800" dirty="0"/>
              <a:t> </a:t>
            </a:r>
            <a:r>
              <a:rPr lang="et-EE" sz="2800" dirty="0" smtClean="0"/>
              <a:t>füüsilist </a:t>
            </a:r>
            <a:r>
              <a:rPr lang="en-US" sz="2800" dirty="0" err="1" smtClean="0"/>
              <a:t>tegevust</a:t>
            </a:r>
            <a:r>
              <a:rPr lang="et-EE" sz="2800" dirty="0" smtClean="0"/>
              <a:t>, </a:t>
            </a:r>
            <a:r>
              <a:rPr lang="et-EE" sz="2800" dirty="0" smtClean="0"/>
              <a:t>milles ollakse </a:t>
            </a:r>
            <a:r>
              <a:rPr lang="en-US" sz="2800" dirty="0" err="1" smtClean="0"/>
              <a:t>sotsiaalselt</a:t>
            </a:r>
            <a:r>
              <a:rPr lang="en-US" sz="2800" dirty="0" smtClean="0"/>
              <a:t> </a:t>
            </a:r>
            <a:r>
              <a:rPr lang="en-US" sz="2800" dirty="0" err="1"/>
              <a:t>kontaktis</a:t>
            </a:r>
            <a:r>
              <a:rPr lang="en-US" sz="2800" dirty="0"/>
              <a:t>. </a:t>
            </a:r>
            <a:r>
              <a:rPr lang="en-US" sz="2800" dirty="0" smtClean="0"/>
              <a:t> </a:t>
            </a:r>
            <a:r>
              <a:rPr lang="et-EE" sz="28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3510" y="1675006"/>
            <a:ext cx="6836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Litwin</a:t>
            </a:r>
            <a:r>
              <a:rPr lang="en-US" sz="1000" dirty="0"/>
              <a:t>, H., </a:t>
            </a:r>
            <a:r>
              <a:rPr lang="en-US" sz="1000" dirty="0" err="1"/>
              <a:t>Shiovitz</a:t>
            </a:r>
            <a:r>
              <a:rPr lang="en-US" sz="1000" dirty="0"/>
              <a:t>-Ezra, S. (2006). The association between activity and wellbeing in later life: what really matters? Ageing &amp; Society 26(2) pp 225-242</a:t>
            </a:r>
            <a:r>
              <a:rPr lang="en-US" sz="1000" dirty="0" smtClean="0"/>
              <a:t>.</a:t>
            </a:r>
            <a:endParaRPr lang="et-EE" dirty="0"/>
          </a:p>
        </p:txBody>
      </p:sp>
      <p:sp>
        <p:nvSpPr>
          <p:cNvPr id="9" name="TextBox 8"/>
          <p:cNvSpPr txBox="1"/>
          <p:nvPr/>
        </p:nvSpPr>
        <p:spPr>
          <a:xfrm>
            <a:off x="4424165" y="708561"/>
            <a:ext cx="71507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Sotsiaalsete</a:t>
            </a:r>
            <a:r>
              <a:rPr lang="en-US" sz="2800" dirty="0" smtClean="0"/>
              <a:t> </a:t>
            </a:r>
            <a:r>
              <a:rPr lang="en-US" sz="2800" dirty="0" err="1"/>
              <a:t>suhete</a:t>
            </a:r>
            <a:r>
              <a:rPr lang="en-US" sz="2800" dirty="0"/>
              <a:t> </a:t>
            </a:r>
            <a:r>
              <a:rPr lang="en-US" sz="2800" dirty="0" err="1"/>
              <a:t>kvaliteet</a:t>
            </a:r>
            <a:r>
              <a:rPr lang="en-US" sz="2800" dirty="0"/>
              <a:t> </a:t>
            </a:r>
            <a:r>
              <a:rPr lang="en-US" sz="2800" dirty="0" err="1"/>
              <a:t>mõjutab</a:t>
            </a:r>
            <a:r>
              <a:rPr lang="en-US" sz="2800" dirty="0"/>
              <a:t> </a:t>
            </a:r>
            <a:r>
              <a:rPr lang="en-US" sz="2800" dirty="0" err="1"/>
              <a:t>heaolu</a:t>
            </a:r>
            <a:r>
              <a:rPr lang="en-US" sz="2800" dirty="0"/>
              <a:t> </a:t>
            </a:r>
            <a:r>
              <a:rPr lang="en-US" sz="2800" dirty="0" err="1"/>
              <a:t>rohkem</a:t>
            </a:r>
            <a:r>
              <a:rPr lang="en-US" sz="2800" dirty="0"/>
              <a:t> </a:t>
            </a:r>
            <a:r>
              <a:rPr lang="en-US" sz="2800" dirty="0" err="1"/>
              <a:t>kui</a:t>
            </a:r>
            <a:r>
              <a:rPr lang="en-US" sz="2800" dirty="0"/>
              <a:t> </a:t>
            </a:r>
            <a:r>
              <a:rPr lang="en-US" sz="2800" dirty="0" err="1" smtClean="0"/>
              <a:t>tegevus</a:t>
            </a:r>
            <a:r>
              <a:rPr lang="en-US" sz="2800" dirty="0" smtClean="0"/>
              <a:t> </a:t>
            </a:r>
            <a:r>
              <a:rPr lang="en-US" sz="2800" dirty="0" err="1"/>
              <a:t>kui</a:t>
            </a:r>
            <a:r>
              <a:rPr lang="en-US" sz="2800" dirty="0"/>
              <a:t> </a:t>
            </a:r>
            <a:r>
              <a:rPr lang="en-US" sz="2800" dirty="0" err="1" smtClean="0"/>
              <a:t>selli</a:t>
            </a:r>
            <a:r>
              <a:rPr lang="et-EE" sz="2800" dirty="0" err="1" smtClean="0"/>
              <a:t>ne</a:t>
            </a:r>
            <a:r>
              <a:rPr lang="en-US" sz="2800" dirty="0" smtClean="0"/>
              <a:t>.</a:t>
            </a:r>
            <a:endParaRPr lang="et-EE" sz="2800" dirty="0"/>
          </a:p>
          <a:p>
            <a:endParaRPr lang="et-E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23510" y="3633206"/>
            <a:ext cx="7158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Tegevuses osalemisest saavad suurema kasu need, kelle sotsiaalvõrk on väike. Mitte </a:t>
            </a:r>
            <a:r>
              <a:rPr lang="et-EE" sz="2800" dirty="0"/>
              <a:t>tegevus iseenesest ei mõju positiivselt, vaid selle sotsiaalne </a:t>
            </a:r>
            <a:r>
              <a:rPr lang="et-EE" sz="2800" dirty="0" smtClean="0"/>
              <a:t>komponent</a:t>
            </a:r>
            <a:endParaRPr lang="et-EE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337785" y="5522050"/>
            <a:ext cx="7237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Litwin</a:t>
            </a:r>
            <a:r>
              <a:rPr lang="en-US" sz="1000" dirty="0"/>
              <a:t>, H. and K. J. </a:t>
            </a:r>
            <a:r>
              <a:rPr lang="en-US" sz="1000" dirty="0" err="1"/>
              <a:t>Stoeckel</a:t>
            </a:r>
            <a:r>
              <a:rPr lang="en-US" sz="1000" dirty="0"/>
              <a:t>. (2014). Engagement and social capital as elements of active aging: an analysis of older Europeans. </a:t>
            </a:r>
            <a:r>
              <a:rPr lang="en-US" sz="1000" dirty="0" err="1"/>
              <a:t>Sociologia</a:t>
            </a:r>
            <a:r>
              <a:rPr lang="en-US" sz="1000" dirty="0"/>
              <a:t> e </a:t>
            </a:r>
            <a:r>
              <a:rPr lang="en-US" sz="1000" dirty="0" err="1"/>
              <a:t>Politiche</a:t>
            </a:r>
            <a:r>
              <a:rPr lang="en-US" sz="1000" dirty="0"/>
              <a:t> </a:t>
            </a:r>
            <a:r>
              <a:rPr lang="en-US" sz="1000" dirty="0" err="1"/>
              <a:t>Sociali</a:t>
            </a:r>
            <a:r>
              <a:rPr lang="en-US" sz="1000" dirty="0"/>
              <a:t> 17(3):  DOI: 10.3280/SP2014-003002.9-31</a:t>
            </a:r>
            <a:r>
              <a:rPr lang="en-US" sz="1000" dirty="0" smtClean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695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6885C09-4F1C-4AF9-9706-ACBB52441F53}"/>
              </a:ext>
            </a:extLst>
          </p:cNvPr>
          <p:cNvSpPr txBox="1"/>
          <p:nvPr/>
        </p:nvSpPr>
        <p:spPr>
          <a:xfrm>
            <a:off x="799329" y="1845847"/>
            <a:ext cx="3124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sz="4000" dirty="0" smtClean="0">
                <a:solidFill>
                  <a:schemeClr val="accent1"/>
                </a:solidFill>
              </a:rPr>
              <a:t>Milles seisneb sotsiaalse aktiivsuse võime olla kasulik?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617" y="6165669"/>
            <a:ext cx="109480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Litwin</a:t>
            </a:r>
            <a:r>
              <a:rPr lang="en-US" sz="1000" dirty="0"/>
              <a:t>, H. and K. J. </a:t>
            </a:r>
            <a:r>
              <a:rPr lang="en-US" sz="1000" dirty="0" err="1"/>
              <a:t>Stoeckel</a:t>
            </a:r>
            <a:r>
              <a:rPr lang="en-US" sz="1000" dirty="0"/>
              <a:t>. (2014). Engagement and social capital as elements of active aging: an analysis of older Europeans. </a:t>
            </a:r>
            <a:r>
              <a:rPr lang="en-US" sz="1000" dirty="0" err="1"/>
              <a:t>Sociologia</a:t>
            </a:r>
            <a:r>
              <a:rPr lang="en-US" sz="1000" dirty="0"/>
              <a:t> e </a:t>
            </a:r>
            <a:r>
              <a:rPr lang="en-US" sz="1000" dirty="0" err="1"/>
              <a:t>Politiche</a:t>
            </a:r>
            <a:r>
              <a:rPr lang="en-US" sz="1000" dirty="0"/>
              <a:t> </a:t>
            </a:r>
            <a:r>
              <a:rPr lang="en-US" sz="1000" dirty="0" err="1"/>
              <a:t>Sociali</a:t>
            </a:r>
            <a:r>
              <a:rPr lang="en-US" sz="1000" dirty="0"/>
              <a:t> 17(3):  DOI: 10.3280/SP2014-003002.9-31</a:t>
            </a:r>
            <a:r>
              <a:rPr lang="en-US" sz="1000" dirty="0" smtClean="0"/>
              <a:t>.</a:t>
            </a: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4261240" y="1397930"/>
            <a:ext cx="72722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 smtClean="0"/>
              <a:t>Inimene saab tagasiside iseendale</a:t>
            </a:r>
          </a:p>
          <a:p>
            <a:endParaRPr lang="et-EE" sz="3600" dirty="0"/>
          </a:p>
          <a:p>
            <a:r>
              <a:rPr lang="et-EE" sz="3600" dirty="0" smtClean="0"/>
              <a:t>mis mõjutab enesehinnangut,</a:t>
            </a:r>
          </a:p>
          <a:p>
            <a:endParaRPr lang="et-EE" sz="3600" dirty="0" smtClean="0"/>
          </a:p>
          <a:p>
            <a:r>
              <a:rPr lang="et-EE" sz="3600" dirty="0" smtClean="0"/>
              <a:t>mis mõjutab eluga rahulolu </a:t>
            </a:r>
            <a:r>
              <a:rPr lang="et-EE" sz="3600" dirty="0"/>
              <a:t>(kognitiivne hinnang oma elatud elule) </a:t>
            </a:r>
            <a:r>
              <a:rPr lang="et-EE" sz="3600" dirty="0" smtClean="0"/>
              <a:t> </a:t>
            </a:r>
            <a:endParaRPr lang="et-EE" sz="3600" dirty="0"/>
          </a:p>
          <a:p>
            <a:endParaRPr lang="et-EE" sz="3600" dirty="0"/>
          </a:p>
        </p:txBody>
      </p:sp>
    </p:spTree>
    <p:extLst>
      <p:ext uri="{BB962C8B-B14F-4D97-AF65-F5344CB8AC3E}">
        <p14:creationId xmlns:p14="http://schemas.microsoft.com/office/powerpoint/2010/main" val="13674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2514" y="5738949"/>
            <a:ext cx="1134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Sotsiaalsed tegevused: osalemine </a:t>
            </a:r>
            <a:r>
              <a:rPr lang="et-EE" dirty="0" err="1" smtClean="0"/>
              <a:t>klubilises</a:t>
            </a:r>
            <a:r>
              <a:rPr lang="et-EE" dirty="0" smtClean="0"/>
              <a:t> tegevuses, vabatahtlikus töös, õppimine kursustel, osalemine parteilises või kohaliku omavalitsuse tegevuses </a:t>
            </a:r>
            <a:r>
              <a:rPr lang="et-EE" sz="1200" dirty="0" smtClean="0"/>
              <a:t>(Tambaum, </a:t>
            </a:r>
            <a:r>
              <a:rPr lang="et-EE" sz="1200" dirty="0" smtClean="0"/>
              <a:t>2019)</a:t>
            </a:r>
            <a:endParaRPr lang="et-EE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050030"/>
              </p:ext>
            </p:extLst>
          </p:nvPr>
        </p:nvGraphicFramePr>
        <p:xfrm>
          <a:off x="321564" y="1026524"/>
          <a:ext cx="5880463" cy="447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566630"/>
              </p:ext>
            </p:extLst>
          </p:nvPr>
        </p:nvGraphicFramePr>
        <p:xfrm>
          <a:off x="6096000" y="1027612"/>
          <a:ext cx="5880463" cy="447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1768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2514" y="5738949"/>
            <a:ext cx="1134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Sotsiaalsed tegevused: osalemine </a:t>
            </a:r>
            <a:r>
              <a:rPr lang="et-EE" dirty="0" err="1" smtClean="0"/>
              <a:t>klubilises</a:t>
            </a:r>
            <a:r>
              <a:rPr lang="et-EE" dirty="0" smtClean="0"/>
              <a:t> tegevuses, vabatahtlikus töös, õppimine kursustel, osalemine parteilises või kohaliku omavalitsuse tegevuses </a:t>
            </a:r>
            <a:r>
              <a:rPr lang="et-EE" sz="1200" dirty="0" smtClean="0"/>
              <a:t>(Tambaum, </a:t>
            </a:r>
            <a:r>
              <a:rPr lang="et-EE" sz="1200" dirty="0" smtClean="0"/>
              <a:t>2019)</a:t>
            </a:r>
            <a:endParaRPr lang="et-EE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050030"/>
              </p:ext>
            </p:extLst>
          </p:nvPr>
        </p:nvGraphicFramePr>
        <p:xfrm>
          <a:off x="321564" y="1026524"/>
          <a:ext cx="5880463" cy="447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384801"/>
              </p:ext>
            </p:extLst>
          </p:nvPr>
        </p:nvGraphicFramePr>
        <p:xfrm>
          <a:off x="5870230" y="1026524"/>
          <a:ext cx="5880463" cy="447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rved Left Arrow 1"/>
          <p:cNvSpPr/>
          <p:nvPr/>
        </p:nvSpPr>
        <p:spPr>
          <a:xfrm>
            <a:off x="11217292" y="3194958"/>
            <a:ext cx="533401" cy="1236617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27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1564" y="6092522"/>
            <a:ext cx="115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/>
              <a:t>Sotsiaalsed tegevused: osalemine </a:t>
            </a:r>
            <a:r>
              <a:rPr lang="et-EE" sz="1600" dirty="0" err="1" smtClean="0"/>
              <a:t>klubilises</a:t>
            </a:r>
            <a:r>
              <a:rPr lang="et-EE" sz="1600" dirty="0" smtClean="0"/>
              <a:t> tegevuses, vabatahtlikus töös, õppimine kursustel, osalemine parteilises või KOV tegevuses</a:t>
            </a:r>
            <a:endParaRPr lang="et-EE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761795"/>
              </p:ext>
            </p:extLst>
          </p:nvPr>
        </p:nvGraphicFramePr>
        <p:xfrm>
          <a:off x="866776" y="1104900"/>
          <a:ext cx="10620374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1855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23392" y="5157192"/>
            <a:ext cx="2784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dirty="0"/>
              <a:t>Heaolu arengukava</a:t>
            </a:r>
          </a:p>
          <a:p>
            <a:pPr algn="ctr"/>
            <a:r>
              <a:rPr lang="et-EE" sz="2400" dirty="0"/>
              <a:t>Elukestva õppe strateegia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6160" y="5301210"/>
            <a:ext cx="4416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dirty="0"/>
              <a:t>Haigekassa rahastamine</a:t>
            </a:r>
          </a:p>
          <a:p>
            <a:pPr algn="ctr"/>
            <a:r>
              <a:rPr lang="et-EE" sz="2400" dirty="0"/>
              <a:t>Hoolduskoormuse vähendamine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12224" y="4581130"/>
            <a:ext cx="336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/>
              <a:t>meditsiinisüsteem hoolekandesüsteem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381" y="465313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/>
              <a:t>tööturg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23392" y="792088"/>
            <a:ext cx="3072341" cy="4766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40149" y="3960440"/>
            <a:ext cx="3168352" cy="3600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95733" y="1268760"/>
            <a:ext cx="3744416" cy="2835696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95733" y="620688"/>
            <a:ext cx="0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44139" y="620688"/>
            <a:ext cx="0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79776" y="5184577"/>
            <a:ext cx="278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________?_______</a:t>
            </a:r>
          </a:p>
        </p:txBody>
      </p:sp>
    </p:spTree>
    <p:extLst>
      <p:ext uri="{BB962C8B-B14F-4D97-AF65-F5344CB8AC3E}">
        <p14:creationId xmlns:p14="http://schemas.microsoft.com/office/powerpoint/2010/main" val="37458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408" y="5157191"/>
            <a:ext cx="2784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dirty="0"/>
              <a:t>Heaolu arengukava</a:t>
            </a:r>
          </a:p>
          <a:p>
            <a:pPr algn="ctr"/>
            <a:r>
              <a:rPr lang="et-EE" sz="2400" dirty="0"/>
              <a:t>Elukestva õppe strateegia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22176" y="5442903"/>
            <a:ext cx="4416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dirty="0"/>
              <a:t>Haigekassa rahastamine</a:t>
            </a:r>
          </a:p>
          <a:p>
            <a:pPr algn="ctr"/>
            <a:r>
              <a:rPr lang="et-EE" sz="2400" dirty="0"/>
              <a:t>Hoolduskoormuse vähendamine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8240" y="4581129"/>
            <a:ext cx="336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/>
              <a:t>meditsiinisüsteem hoolekandesüsteem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397" y="465313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/>
              <a:t>tööturg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426165" y="1772815"/>
            <a:ext cx="3168352" cy="86409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77760" y="1340767"/>
            <a:ext cx="3552395" cy="432048"/>
          </a:xfrm>
          <a:prstGeom prst="line">
            <a:avLst/>
          </a:prstGeom>
          <a:ln w="762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81749" y="620687"/>
            <a:ext cx="0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30155" y="620687"/>
            <a:ext cx="0" cy="5976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rot="16200000">
            <a:off x="4341823" y="2152983"/>
            <a:ext cx="2424269" cy="2592288"/>
          </a:xfrm>
          <a:prstGeom prst="rightArrow">
            <a:avLst>
              <a:gd name="adj1" fmla="val 50000"/>
              <a:gd name="adj2" fmla="val 4970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408" y="792087"/>
            <a:ext cx="3072341" cy="4766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86852" y="5133075"/>
            <a:ext cx="3648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>
                <a:solidFill>
                  <a:srgbClr val="C00000"/>
                </a:solidFill>
              </a:rPr>
              <a:t>arengut ja panustamist, toetav keskkond</a:t>
            </a:r>
          </a:p>
        </p:txBody>
      </p:sp>
    </p:spTree>
    <p:extLst>
      <p:ext uri="{BB962C8B-B14F-4D97-AF65-F5344CB8AC3E}">
        <p14:creationId xmlns:p14="http://schemas.microsoft.com/office/powerpoint/2010/main" val="13857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9350" y="356659"/>
            <a:ext cx="7392821" cy="206229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t-EE" sz="4267" b="1" dirty="0">
                <a:solidFill>
                  <a:schemeClr val="accent1"/>
                </a:solidFill>
              </a:rPr>
              <a:t>Särts</a:t>
            </a:r>
            <a:r>
              <a:rPr lang="et-EE" sz="4267" dirty="0"/>
              <a:t> – töövihik </a:t>
            </a:r>
            <a:r>
              <a:rPr lang="et-EE" sz="4267" dirty="0"/>
              <a:t>täiskasvanutele </a:t>
            </a:r>
            <a:endParaRPr lang="en-US" sz="4267" dirty="0"/>
          </a:p>
          <a:p>
            <a:pPr algn="ctr"/>
            <a:r>
              <a:rPr lang="et-EE" sz="4267" dirty="0"/>
              <a:t>üheskoos lahendamiseks oma </a:t>
            </a:r>
            <a:r>
              <a:rPr lang="et-EE" sz="4267" dirty="0"/>
              <a:t>vanematega</a:t>
            </a:r>
            <a:endParaRPr lang="et-EE" sz="426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0" y="2660915"/>
            <a:ext cx="12013420" cy="3349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75" y="6235618"/>
            <a:ext cx="1209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600" dirty="0"/>
              <a:t/>
            </a:r>
            <a:br>
              <a:rPr lang="et-EE" sz="1600" dirty="0"/>
            </a:br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www.etis.ee/CV/Tiina_Tambaum/est      www.65b.ee/saumlrts       Vananemine </a:t>
            </a:r>
            <a:r>
              <a:rPr lang="fi-FI" sz="1600" dirty="0" err="1">
                <a:solidFill>
                  <a:schemeClr val="bg1">
                    <a:lumMod val="50000"/>
                  </a:schemeClr>
                </a:solidFill>
              </a:rPr>
              <a:t>algajatele</a:t>
            </a:r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 (FB, YouTube)</a:t>
            </a:r>
            <a:endParaRPr lang="et-E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016214" y="0"/>
            <a:ext cx="3936437" cy="2559277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133" i="1" dirty="0">
                <a:solidFill>
                  <a:schemeClr val="tx1"/>
                </a:solidFill>
              </a:rPr>
              <a:t>Kui arvad, et ristsõnade lahendamisest piisab, siis proovi </a:t>
            </a:r>
            <a:r>
              <a:rPr lang="et-EE" sz="2133" i="1" dirty="0">
                <a:solidFill>
                  <a:schemeClr val="tx1"/>
                </a:solidFill>
              </a:rPr>
              <a:t>Särtsu. Alles </a:t>
            </a:r>
            <a:r>
              <a:rPr lang="et-EE" sz="2133" i="1" dirty="0">
                <a:solidFill>
                  <a:schemeClr val="tx1"/>
                </a:solidFill>
              </a:rPr>
              <a:t>siis näed, kuidas mõistus mõnuleb! </a:t>
            </a:r>
          </a:p>
        </p:txBody>
      </p:sp>
    </p:spTree>
    <p:extLst>
      <p:ext uri="{BB962C8B-B14F-4D97-AF65-F5344CB8AC3E}">
        <p14:creationId xmlns:p14="http://schemas.microsoft.com/office/powerpoint/2010/main" val="15983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45" y="1028733"/>
            <a:ext cx="5619051" cy="504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0930" y="422822"/>
            <a:ext cx="5924281" cy="5027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t-EE" sz="2667" b="1" dirty="0"/>
              <a:t>Tiina </a:t>
            </a:r>
            <a:r>
              <a:rPr lang="et-EE" sz="2667" b="1" dirty="0" err="1"/>
              <a:t>Tambaum</a:t>
            </a:r>
            <a:r>
              <a:rPr lang="et-EE" sz="2667" b="1" dirty="0"/>
              <a:t>: vananemine algajatele</a:t>
            </a:r>
            <a:endParaRPr lang="en-US" sz="2667" b="1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5647" y="61557"/>
            <a:ext cx="2966231" cy="15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7382" y="6149861"/>
            <a:ext cx="593286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hlinkClick r:id="rId5"/>
              </a:rPr>
              <a:t>https://www.youtube.com/channel/UCmZnaieT3VouLrwN2XtP3AA</a:t>
            </a:r>
            <a:endParaRPr lang="et-EE" sz="1333" dirty="0"/>
          </a:p>
          <a:p>
            <a:endParaRPr lang="en-US" sz="1333" dirty="0"/>
          </a:p>
        </p:txBody>
      </p:sp>
      <p:sp>
        <p:nvSpPr>
          <p:cNvPr id="13" name="TextBox 12"/>
          <p:cNvSpPr txBox="1"/>
          <p:nvPr/>
        </p:nvSpPr>
        <p:spPr>
          <a:xfrm>
            <a:off x="7118861" y="1412776"/>
            <a:ext cx="412845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t-EE" altLang="et-EE" sz="2400" dirty="0">
                <a:cs typeface="Lucida Sans Unicode" panose="020B0602030504020204" pitchFamily="34" charset="0"/>
              </a:rPr>
              <a:t>Pakume </a:t>
            </a:r>
            <a:r>
              <a:rPr lang="et-EE" altLang="et-EE" sz="2400" dirty="0">
                <a:cs typeface="Lucida Sans Unicode" panose="020B0602030504020204" pitchFamily="34" charset="0"/>
              </a:rPr>
              <a:t>telefonitsi seltsi</a:t>
            </a:r>
            <a:r>
              <a:rPr lang="et-EE" altLang="et-EE" sz="2400" dirty="0">
                <a:cs typeface="Lucida Sans Unicode" panose="020B0602030504020204" pitchFamily="34" charset="0"/>
              </a:rPr>
              <a:t>.</a:t>
            </a:r>
          </a:p>
          <a:p>
            <a:pPr>
              <a:buClrTx/>
              <a:buFontTx/>
              <a:buNone/>
            </a:pPr>
            <a:r>
              <a:rPr lang="et-EE" altLang="et-EE" sz="2400" dirty="0">
                <a:cs typeface="Lucida Sans Unicode" panose="020B0602030504020204" pitchFamily="34" charset="0"/>
              </a:rPr>
              <a:t>Kuidas</a:t>
            </a:r>
          </a:p>
          <a:p>
            <a:pPr>
              <a:buClrTx/>
              <a:buFontTx/>
              <a:buNone/>
            </a:pPr>
            <a:r>
              <a:rPr lang="et-EE" altLang="et-EE" sz="2400" dirty="0">
                <a:cs typeface="Lucida Sans Unicode" panose="020B0602030504020204" pitchFamily="34" charset="0"/>
              </a:rPr>
              <a:t>Kõned Ainole I – III  </a:t>
            </a:r>
            <a:endParaRPr lang="en-US" sz="2667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118" y="2820843"/>
            <a:ext cx="3700453" cy="3298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75" y="6235618"/>
            <a:ext cx="1209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600" dirty="0"/>
              <a:t/>
            </a:r>
            <a:br>
              <a:rPr lang="et-EE" sz="1600" dirty="0"/>
            </a:br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www.etis.ee/CV/Tiina_Tambaum/est      www.65b.ee/saumlrts       Vananemine </a:t>
            </a:r>
            <a:r>
              <a:rPr lang="fi-FI" sz="1600" dirty="0" err="1">
                <a:solidFill>
                  <a:schemeClr val="bg1">
                    <a:lumMod val="50000"/>
                  </a:schemeClr>
                </a:solidFill>
              </a:rPr>
              <a:t>algajatele</a:t>
            </a:r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 (FB, YouTube)</a:t>
            </a:r>
            <a:endParaRPr lang="et-E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7">
            <a:extLst>
              <a:ext uri="{FF2B5EF4-FFF2-40B4-BE49-F238E27FC236}">
                <a16:creationId xmlns:a16="http://schemas.microsoft.com/office/drawing/2014/main" id="{5B6D72EC-4594-45EE-88CD-6CEF0796C175}"/>
              </a:ext>
            </a:extLst>
          </p:cNvPr>
          <p:cNvSpPr txBox="1">
            <a:spLocks/>
          </p:cNvSpPr>
          <p:nvPr/>
        </p:nvSpPr>
        <p:spPr>
          <a:xfrm>
            <a:off x="394762" y="836154"/>
            <a:ext cx="3587932" cy="505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4000" dirty="0" smtClean="0">
                <a:solidFill>
                  <a:schemeClr val="accent1"/>
                </a:solidFill>
              </a:rPr>
              <a:t>E-teenuste kasutamine</a:t>
            </a:r>
            <a:endParaRPr lang="et-EE" sz="4000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768" y="775063"/>
            <a:ext cx="7580791" cy="486608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741920" y="2656114"/>
            <a:ext cx="827314" cy="45284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141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204962"/>
              </p:ext>
            </p:extLst>
          </p:nvPr>
        </p:nvGraphicFramePr>
        <p:xfrm>
          <a:off x="1323975" y="801188"/>
          <a:ext cx="9715500" cy="5485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69339" y="913970"/>
            <a:ext cx="984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 smtClean="0">
                <a:solidFill>
                  <a:schemeClr val="accent1"/>
                </a:solidFill>
              </a:rPr>
              <a:t>50+ </a:t>
            </a:r>
            <a:endParaRPr lang="et-EE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044230"/>
              </p:ext>
            </p:extLst>
          </p:nvPr>
        </p:nvGraphicFramePr>
        <p:xfrm>
          <a:off x="1438275" y="320041"/>
          <a:ext cx="9867900" cy="208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604126"/>
              </p:ext>
            </p:extLst>
          </p:nvPr>
        </p:nvGraphicFramePr>
        <p:xfrm>
          <a:off x="1438275" y="2514599"/>
          <a:ext cx="9867900" cy="4023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8864" y="2952748"/>
            <a:ext cx="1631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000" dirty="0" smtClean="0">
                <a:solidFill>
                  <a:schemeClr val="accent1"/>
                </a:solidFill>
              </a:rPr>
              <a:t>55–64 </a:t>
            </a:r>
            <a:endParaRPr lang="et-EE" sz="40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8275" y="320036"/>
            <a:ext cx="791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>
                <a:solidFill>
                  <a:schemeClr val="accent1"/>
                </a:solidFill>
              </a:rPr>
              <a:t>50+ </a:t>
            </a:r>
            <a:endParaRPr lang="et-E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7">
            <a:extLst>
              <a:ext uri="{FF2B5EF4-FFF2-40B4-BE49-F238E27FC236}">
                <a16:creationId xmlns:a16="http://schemas.microsoft.com/office/drawing/2014/main" id="{5B6D72EC-4594-45EE-88CD-6CEF0796C175}"/>
              </a:ext>
            </a:extLst>
          </p:cNvPr>
          <p:cNvSpPr txBox="1">
            <a:spLocks/>
          </p:cNvSpPr>
          <p:nvPr/>
        </p:nvSpPr>
        <p:spPr>
          <a:xfrm>
            <a:off x="394762" y="836154"/>
            <a:ext cx="2992872" cy="505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et-EE" sz="40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5059" y="2388325"/>
            <a:ext cx="3376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t-EE" sz="3600" dirty="0">
                <a:solidFill>
                  <a:schemeClr val="accent1"/>
                </a:solidFill>
              </a:rPr>
              <a:t>Kas kõik üldse peavad olema </a:t>
            </a:r>
            <a:r>
              <a:rPr lang="et-EE" sz="3600" dirty="0" err="1">
                <a:solidFill>
                  <a:schemeClr val="accent1"/>
                </a:solidFill>
              </a:rPr>
              <a:t>digioskajad</a:t>
            </a:r>
            <a:r>
              <a:rPr lang="et-EE" sz="36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3503" y="460112"/>
            <a:ext cx="76769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i="1" dirty="0" smtClean="0"/>
              <a:t>Ma </a:t>
            </a:r>
            <a:r>
              <a:rPr lang="et-EE" sz="2400" i="1" dirty="0"/>
              <a:t>olen siiani hakkama saanud, saan edasi ka</a:t>
            </a:r>
          </a:p>
          <a:p>
            <a:r>
              <a:rPr lang="et-EE" sz="2400" i="1" dirty="0" smtClean="0"/>
              <a:t>Ma </a:t>
            </a:r>
            <a:r>
              <a:rPr lang="et-EE" sz="2400" i="1" dirty="0"/>
              <a:t>niikuinii ei oska</a:t>
            </a:r>
          </a:p>
          <a:p>
            <a:r>
              <a:rPr lang="et-EE" sz="2400" i="1" dirty="0" smtClean="0"/>
              <a:t>Ei </a:t>
            </a:r>
            <a:r>
              <a:rPr lang="et-EE" sz="2400" i="1" dirty="0"/>
              <a:t>jää meelde</a:t>
            </a:r>
          </a:p>
          <a:p>
            <a:r>
              <a:rPr lang="et-EE" sz="2400" i="1" dirty="0" smtClean="0"/>
              <a:t>Ma </a:t>
            </a:r>
            <a:r>
              <a:rPr lang="et-EE" sz="2400" i="1" dirty="0"/>
              <a:t>olen liiga </a:t>
            </a:r>
            <a:r>
              <a:rPr lang="et-EE" sz="2400" i="1" dirty="0" smtClean="0"/>
              <a:t>vana</a:t>
            </a:r>
            <a:endParaRPr lang="et-EE" sz="2400" i="1" dirty="0"/>
          </a:p>
          <a:p>
            <a:r>
              <a:rPr lang="et-EE" sz="2400" i="1" dirty="0" smtClean="0"/>
              <a:t>Miks </a:t>
            </a:r>
            <a:r>
              <a:rPr lang="et-EE" sz="2400" i="1" dirty="0"/>
              <a:t>mul seda vaja on? Kui abi vaja, siis otsin nooremaid </a:t>
            </a:r>
            <a:endParaRPr lang="et-EE" sz="2400" i="1" dirty="0" smtClean="0"/>
          </a:p>
          <a:p>
            <a:r>
              <a:rPr lang="et-EE" sz="2400" i="1" dirty="0" smtClean="0"/>
              <a:t>Mul </a:t>
            </a:r>
            <a:r>
              <a:rPr lang="et-EE" sz="2400" i="1" dirty="0"/>
              <a:t>pole vaja, sest lapsed, lapselapsed tulevad ja teevad ära</a:t>
            </a:r>
          </a:p>
          <a:p>
            <a:r>
              <a:rPr lang="et-EE" sz="2400" i="1" dirty="0" smtClean="0"/>
              <a:t>Ei </a:t>
            </a:r>
            <a:r>
              <a:rPr lang="et-EE" sz="2400" i="1" dirty="0"/>
              <a:t>taha FB kontot sellepärast, et siis peab oma elu sinna välja panema</a:t>
            </a:r>
          </a:p>
          <a:p>
            <a:r>
              <a:rPr lang="et-EE" sz="2400" i="1" dirty="0" smtClean="0"/>
              <a:t>Mul </a:t>
            </a:r>
            <a:r>
              <a:rPr lang="et-EE" sz="2400" i="1" dirty="0"/>
              <a:t>ju lapsed ja lapselapsed aitavad</a:t>
            </a:r>
          </a:p>
          <a:p>
            <a:r>
              <a:rPr lang="et-EE" sz="2400" i="1" dirty="0" smtClean="0"/>
              <a:t>Elukaaslane </a:t>
            </a:r>
            <a:r>
              <a:rPr lang="et-EE" sz="2400" i="1" dirty="0"/>
              <a:t>teeb kõik ära</a:t>
            </a:r>
          </a:p>
          <a:p>
            <a:r>
              <a:rPr lang="et-EE" sz="2400" i="1" dirty="0" smtClean="0"/>
              <a:t>On </a:t>
            </a:r>
            <a:r>
              <a:rPr lang="et-EE" sz="2400" i="1" dirty="0"/>
              <a:t>pangaasju vaja teha, lähen panka</a:t>
            </a:r>
          </a:p>
          <a:p>
            <a:r>
              <a:rPr lang="et-EE" sz="2400" i="1" dirty="0" smtClean="0"/>
              <a:t>Mul </a:t>
            </a:r>
            <a:r>
              <a:rPr lang="et-EE" sz="2400" i="1" dirty="0"/>
              <a:t>ei ole aega, et seal kõik läbi lugeda</a:t>
            </a:r>
          </a:p>
          <a:p>
            <a:r>
              <a:rPr lang="et-EE" sz="2400" i="1" dirty="0" smtClean="0"/>
              <a:t>Ma </a:t>
            </a:r>
            <a:r>
              <a:rPr lang="et-EE" sz="2400" i="1" dirty="0"/>
              <a:t>arvan, et ma ei jää </a:t>
            </a:r>
            <a:r>
              <a:rPr lang="et-EE" sz="2400" i="1" dirty="0" smtClean="0"/>
              <a:t>millestki ilma</a:t>
            </a:r>
            <a:r>
              <a:rPr lang="et-EE" sz="2400" i="1" dirty="0"/>
              <a:t>, kui ma internetis ei käi </a:t>
            </a:r>
            <a:endParaRPr lang="et-EE" sz="2400" i="1" dirty="0" smtClean="0"/>
          </a:p>
          <a:p>
            <a:r>
              <a:rPr lang="et-EE" sz="2400" i="1" dirty="0" smtClean="0"/>
              <a:t>Mind </a:t>
            </a:r>
            <a:r>
              <a:rPr lang="et-EE" sz="2400" i="1" dirty="0"/>
              <a:t>ei huvita see info mis seal arvutis on</a:t>
            </a:r>
          </a:p>
          <a:p>
            <a:r>
              <a:rPr lang="et-EE" sz="2400" i="1" dirty="0" smtClean="0"/>
              <a:t>Mul </a:t>
            </a:r>
            <a:r>
              <a:rPr lang="et-EE" sz="2400" i="1" dirty="0"/>
              <a:t>pole seda </a:t>
            </a:r>
            <a:r>
              <a:rPr lang="et-EE" sz="2400" i="1" dirty="0" smtClean="0"/>
              <a:t>vaja</a:t>
            </a:r>
          </a:p>
          <a:p>
            <a:r>
              <a:rPr lang="et-EE" sz="2400" i="1" dirty="0"/>
              <a:t>See on nii keeruline, ma niikuinii ei saa </a:t>
            </a:r>
            <a:r>
              <a:rPr lang="et-EE" sz="2400" i="1" dirty="0" smtClean="0"/>
              <a:t>hakkama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851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7">
            <a:extLst>
              <a:ext uri="{FF2B5EF4-FFF2-40B4-BE49-F238E27FC236}">
                <a16:creationId xmlns:a16="http://schemas.microsoft.com/office/drawing/2014/main" id="{5B6D72EC-4594-45EE-88CD-6CEF0796C175}"/>
              </a:ext>
            </a:extLst>
          </p:cNvPr>
          <p:cNvSpPr txBox="1">
            <a:spLocks/>
          </p:cNvSpPr>
          <p:nvPr/>
        </p:nvSpPr>
        <p:spPr>
          <a:xfrm>
            <a:off x="764884" y="797371"/>
            <a:ext cx="3102138" cy="492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t-EE" sz="4000" dirty="0" smtClean="0">
                <a:solidFill>
                  <a:schemeClr val="accent1"/>
                </a:solidFill>
              </a:rPr>
              <a:t>Kui Sa ei oleks kunagi internetis käinud …</a:t>
            </a:r>
            <a:endParaRPr lang="et-EE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44761" y="573626"/>
            <a:ext cx="7210697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Kuidas mõistaksid uudistes kuuldud lauset </a:t>
            </a:r>
            <a:r>
              <a:rPr lang="et-EE" sz="2800" dirty="0"/>
              <a:t>„Twitteri teatel rikkus Trump oma säutsuga vägivalla ülistamist keelavaid </a:t>
            </a:r>
            <a:r>
              <a:rPr lang="et-EE" sz="2800" dirty="0" smtClean="0"/>
              <a:t>reegleid“? (mai 2020)</a:t>
            </a:r>
          </a:p>
          <a:p>
            <a:endParaRPr lang="et-EE" sz="2800" dirty="0"/>
          </a:p>
          <a:p>
            <a:r>
              <a:rPr lang="et-EE" sz="2800" dirty="0" smtClean="0"/>
              <a:t>Kuidas mõjub Sinu arusaamale iseendast maailmas, kui laps jutu sees ütleb</a:t>
            </a:r>
            <a:r>
              <a:rPr lang="et-EE" sz="2800" dirty="0"/>
              <a:t>: </a:t>
            </a:r>
            <a:r>
              <a:rPr lang="et-EE" sz="2800" dirty="0" smtClean="0"/>
              <a:t>ma </a:t>
            </a:r>
            <a:r>
              <a:rPr lang="et-EE" sz="2800" dirty="0" err="1" smtClean="0"/>
              <a:t>follon</a:t>
            </a:r>
            <a:r>
              <a:rPr lang="et-EE" sz="2800" dirty="0" smtClean="0"/>
              <a:t> Maria </a:t>
            </a:r>
            <a:r>
              <a:rPr lang="et-EE" sz="2800" dirty="0" err="1" smtClean="0"/>
              <a:t>wiikli</a:t>
            </a:r>
            <a:r>
              <a:rPr lang="et-EE" sz="2800" dirty="0" smtClean="0"/>
              <a:t> </a:t>
            </a:r>
            <a:r>
              <a:rPr lang="et-EE" sz="2800" dirty="0" err="1" smtClean="0"/>
              <a:t>mäshappe</a:t>
            </a:r>
            <a:r>
              <a:rPr lang="et-EE" sz="2800" dirty="0" smtClean="0"/>
              <a:t> </a:t>
            </a:r>
            <a:r>
              <a:rPr lang="et-EE" sz="2800" dirty="0"/>
              <a:t>(</a:t>
            </a:r>
            <a:r>
              <a:rPr lang="et-EE" sz="2800" dirty="0" err="1"/>
              <a:t>follow</a:t>
            </a:r>
            <a:r>
              <a:rPr lang="et-EE" sz="2800" dirty="0"/>
              <a:t> Maria </a:t>
            </a:r>
            <a:r>
              <a:rPr lang="et-EE" sz="2800" dirty="0" err="1"/>
              <a:t>weekly</a:t>
            </a:r>
            <a:r>
              <a:rPr lang="et-EE" sz="2800" dirty="0"/>
              <a:t> </a:t>
            </a:r>
            <a:r>
              <a:rPr lang="et-EE" sz="2800" dirty="0" err="1"/>
              <a:t>mash</a:t>
            </a:r>
            <a:r>
              <a:rPr lang="et-EE" sz="2800" dirty="0"/>
              <a:t> </a:t>
            </a:r>
            <a:r>
              <a:rPr lang="et-EE" sz="2800" dirty="0" err="1"/>
              <a:t>up</a:t>
            </a:r>
            <a:r>
              <a:rPr lang="et-EE" sz="2800" dirty="0" smtClean="0"/>
              <a:t>) ja ma ei taha, et Laura </a:t>
            </a:r>
            <a:r>
              <a:rPr lang="et-EE" sz="2800" dirty="0" err="1" smtClean="0"/>
              <a:t>spoilib</a:t>
            </a:r>
            <a:endParaRPr lang="et-EE" sz="2800" dirty="0"/>
          </a:p>
          <a:p>
            <a:endParaRPr lang="et-EE" sz="2800" dirty="0" smtClean="0"/>
          </a:p>
          <a:p>
            <a:r>
              <a:rPr lang="et-EE" sz="2800" dirty="0" smtClean="0"/>
              <a:t>Kuidas ennast tunneksid, kui naaber ütleb</a:t>
            </a:r>
            <a:r>
              <a:rPr lang="et-EE" sz="2800" dirty="0"/>
              <a:t>: küsisin </a:t>
            </a:r>
            <a:r>
              <a:rPr lang="et-EE" sz="2800" dirty="0" smtClean="0"/>
              <a:t>foorumist, milliselt saidilt kõige paremaid labidaid tellida saab.</a:t>
            </a:r>
          </a:p>
          <a:p>
            <a:endParaRPr lang="et-EE" dirty="0"/>
          </a:p>
        </p:txBody>
      </p:sp>
      <p:sp>
        <p:nvSpPr>
          <p:cNvPr id="10" name="Right Arrow 9"/>
          <p:cNvSpPr/>
          <p:nvPr/>
        </p:nvSpPr>
        <p:spPr>
          <a:xfrm rot="1078019">
            <a:off x="1162868" y="660223"/>
            <a:ext cx="1728192" cy="1248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/>
              <a:t>Kirjutage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3176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8201274468EE4A965CD7036D6689E6" ma:contentTypeVersion="12" ma:contentTypeDescription="Loo uus dokument" ma:contentTypeScope="" ma:versionID="dc1bba2065d941af1c66a65f384a8527">
  <xsd:schema xmlns:xsd="http://www.w3.org/2001/XMLSchema" xmlns:xs="http://www.w3.org/2001/XMLSchema" xmlns:p="http://schemas.microsoft.com/office/2006/metadata/properties" xmlns:ns2="fefc069c-3570-455f-8082-758bc9e842a4" xmlns:ns3="c06bb9cd-f1e0-499a-a738-486307b83eab" targetNamespace="http://schemas.microsoft.com/office/2006/metadata/properties" ma:root="true" ma:fieldsID="544254f9e4f63be6a27c06c0ffc6ab32" ns2:_="" ns3:_="">
    <xsd:import namespace="fefc069c-3570-455f-8082-758bc9e842a4"/>
    <xsd:import namespace="c06bb9cd-f1e0-499a-a738-486307b83e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c069c-3570-455f-8082-758bc9e84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bb9cd-f1e0-499a-a738-486307b83e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198B2A-4494-4309-8C54-C3CD0B31AFD3}"/>
</file>

<file path=customXml/itemProps2.xml><?xml version="1.0" encoding="utf-8"?>
<ds:datastoreItem xmlns:ds="http://schemas.openxmlformats.org/officeDocument/2006/customXml" ds:itemID="{A7F7AAE4-7CD6-4674-8DDA-57B706437C62}"/>
</file>

<file path=customXml/itemProps3.xml><?xml version="1.0" encoding="utf-8"?>
<ds:datastoreItem xmlns:ds="http://schemas.openxmlformats.org/officeDocument/2006/customXml" ds:itemID="{84B510DF-E7E6-453D-AE2E-C144CBD61128}"/>
</file>

<file path=docProps/app.xml><?xml version="1.0" encoding="utf-8"?>
<Properties xmlns="http://schemas.openxmlformats.org/officeDocument/2006/extended-properties" xmlns:vt="http://schemas.openxmlformats.org/officeDocument/2006/docPropsVTypes">
  <TotalTime>3783</TotalTime>
  <Words>1895</Words>
  <Application>Microsoft Office PowerPoint</Application>
  <PresentationFormat>Widescreen</PresentationFormat>
  <Paragraphs>216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Lucida Sans Unicode</vt:lpstr>
      <vt:lpstr>Office Theme</vt:lpstr>
      <vt:lpstr>Eesti elanikud teiselt planeedilt  Vanemas keskeas eestimaalaste digioskuste ja sotsiaalse kaasatuse dünaamika 2011–2017 SHARE uuringu alusel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Sotsiaalne kaasatus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Tiina Tambaum</dc:creator>
  <cp:lastModifiedBy>Tiina Tambaum</cp:lastModifiedBy>
  <cp:revision>352</cp:revision>
  <dcterms:created xsi:type="dcterms:W3CDTF">2017-09-08T21:25:11Z</dcterms:created>
  <dcterms:modified xsi:type="dcterms:W3CDTF">2020-09-24T16:12:38Z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0x010100478201274468EE4A965CD7036D6689E6</vt:lpwstr>
  </property>
</Properties>
</file>